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1"/>
  </p:notesMasterIdLst>
  <p:sldIdLst>
    <p:sldId id="256" r:id="rId2"/>
    <p:sldId id="259" r:id="rId3"/>
    <p:sldId id="260" r:id="rId4"/>
    <p:sldId id="261" r:id="rId5"/>
    <p:sldId id="298" r:id="rId6"/>
    <p:sldId id="262" r:id="rId7"/>
    <p:sldId id="263" r:id="rId8"/>
    <p:sldId id="264" r:id="rId9"/>
    <p:sldId id="265" r:id="rId10"/>
    <p:sldId id="266" r:id="rId11"/>
    <p:sldId id="299" r:id="rId12"/>
    <p:sldId id="267" r:id="rId13"/>
    <p:sldId id="268" r:id="rId14"/>
    <p:sldId id="269" r:id="rId15"/>
    <p:sldId id="300" r:id="rId16"/>
    <p:sldId id="270" r:id="rId17"/>
    <p:sldId id="301" r:id="rId18"/>
    <p:sldId id="271" r:id="rId19"/>
    <p:sldId id="272" r:id="rId20"/>
    <p:sldId id="273" r:id="rId21"/>
    <p:sldId id="302" r:id="rId22"/>
    <p:sldId id="274" r:id="rId23"/>
    <p:sldId id="303" r:id="rId24"/>
    <p:sldId id="275" r:id="rId25"/>
    <p:sldId id="276" r:id="rId26"/>
    <p:sldId id="304" r:id="rId27"/>
    <p:sldId id="305" r:id="rId28"/>
    <p:sldId id="277" r:id="rId29"/>
    <p:sldId id="306" r:id="rId30"/>
    <p:sldId id="278" r:id="rId31"/>
    <p:sldId id="279" r:id="rId32"/>
    <p:sldId id="307" r:id="rId33"/>
    <p:sldId id="280" r:id="rId34"/>
    <p:sldId id="281" r:id="rId35"/>
    <p:sldId id="282" r:id="rId36"/>
    <p:sldId id="283" r:id="rId37"/>
    <p:sldId id="284" r:id="rId38"/>
    <p:sldId id="285" r:id="rId39"/>
    <p:sldId id="286" r:id="rId40"/>
    <p:sldId id="287" r:id="rId41"/>
    <p:sldId id="288" r:id="rId42"/>
    <p:sldId id="289" r:id="rId43"/>
    <p:sldId id="290" r:id="rId44"/>
    <p:sldId id="291" r:id="rId45"/>
    <p:sldId id="292" r:id="rId46"/>
    <p:sldId id="293" r:id="rId47"/>
    <p:sldId id="294" r:id="rId48"/>
    <p:sldId id="295" r:id="rId49"/>
    <p:sldId id="297" r:id="rId50"/>
  </p:sldIdLst>
  <p:sldSz cx="9144000" cy="6858000" type="screen4x3"/>
  <p:notesSz cx="68580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3" d="100"/>
          <a:sy n="113" d="100"/>
        </p:scale>
        <p:origin x="155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9394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Aprire il webinar sottolineando che il taglio non è teorico: l’obiettivo è costruire una procedura interna affidabile per rispettare comunicazioni, documenti e controlli GSE.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Mettere subito in chiaro che il beneficio fiscale dipende da un processo amministrativo ben tracciato, non solo dall’acquisto del bene.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percentuali vanno spiegate come maggiorazione del costo, non come contributo diretto. Per i responsabili amministrativi è centrale il collegamento con piano di ammortamento e periodo d’imposta.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l’amministrazione è importante definire subito la struttura produttiva di riferimento, perché condiziona campi, documenti e successivi controlli.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F3D27-45B4-282B-5883-1C8EBE459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2F998E-6B3D-0790-679D-D189758AEE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56A5713-D847-A5C2-F4B1-EA0D21A5BF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l’amministrazione è importante definire subito la struttura produttiva di riferimento, perché condiziona campi, documenti e successivi controlli.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165A1F-9A14-5F5C-6375-5D709110272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36922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Evitare di leggere tutti gli allegati: interessa distinguere le famiglie e collegarle ai campi di comunicazione e alla perizia.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i responsabili amministrativi il punto non è valutare tecnicamente il CNC, ma chiedere al tecnico/perito una classificazione coerente prima di popolare il portale.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Evidenziare il tema software come area delicata: l’amministrazione deve acquisire contratto, licenza, durata, modalità di utilizzo e inquadramento contabile.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investimenti FER richiedono una forte integrazione tra amministrazione, tecnico energetico e fornitore: i dati di consumo e POD devono essere pronti prima della compilazione.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Ribadire che l’amministrazione deve costruire uno scadenziario: la perdita di una fase può compromettere tutto il beneficio.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Ribadire che l’amministrazione deve costruire uno scadenziario: la perdita di una fase può compromettere tutto il beneficio.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Questa slide serve a trasformare la normativa in un calendario amministrativo.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l’ufficio amministrativo il GSE va considerato come interlocutore procedurale e di controllo, non solo come portale di caricamento.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Suggerire alle aziende di non aspettare l’ultimo momento per verificare accessi e poteri di firma.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FFC0E-6F63-64CC-3551-C097F2123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CB3C71-9690-A9A9-C903-A820CEC159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5C7B04-948E-0AEE-0CDF-2E226DC8B5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Suggerire alle aziende di non aspettare l’ultimo momento per verificare accessi e poteri di firma.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AF6F0A-4EBC-D3E3-863E-CC7C801039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7953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Mostrare che la procedura è guidata ma rigida: il flusso a step deve essere seguito senza scorciatoie.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84DAEA-D6A5-E203-605A-141473E880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D9A494-350B-5A97-0377-A2B549DE3C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D57884-32F6-FE8C-5697-391DAC101C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Mostrare che la procedura è guidata ma rigida: il flusso a step deve essere seguito senza scorciatoie.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9632DB-875C-660C-E66D-3C223E5E6F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9782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Questa slide è la mappa operativa del portale; può essere utilizzata come check durante la compilazione.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raccolta dati catastali è spesso il primo blocco operativo: va fatta prima dell’accesso al portale.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Spiegare che chi flagga in piattaforma assume responsabilità dichiarativa ai sensi del DPR 445/2000.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1C831F-76E8-A127-1694-2B1B5C74AD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C90912-543A-CA01-DD8C-6C7CD77286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18F7DB-237D-4709-60C3-8E4B4B55C8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Spiegare che chi flagga in piattaforma assume responsabilità dichiarativa ai sensi del DPR 445/2000.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A93E19-CB52-C984-C6A8-A2CF52A2105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2801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Questa è una slide chiave per i responsabili amministrativi: dati tecnici e dati contabili devono parlare lo stesso linguaggio.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7EDAA-3D2D-74FF-7338-DA2689079B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B44745-D320-497F-5A1E-C8B83BB558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D45F39-D783-30F8-1880-2D17F1F778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Questa è una slide chiave per i responsabili amministrativi: dati tecnici e dati contabili devono parlare lo stesso linguaggio.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6CB2DB-3862-3F93-B2D5-179ECC9627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32933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Far capire che gli impianti FER non sono una mera voce di costo: i dati energetici sono parte della pratica.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Questa slide previene un errore frequente: trattare la DSAN come un documento esterno da caricare.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15AE05-C2F0-BE3B-BE56-6E1A22CC42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6FFEA4-72DC-58CB-AFA7-15368080D2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D2D97D-B613-7845-AA6E-0E1E31A833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Questa slide previene un errore frequente: trattare la DSAN come un documento esterno da caricare.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030286-137F-11C1-FD07-419E6E2F89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82621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34FA30-DA66-6179-7E86-52B5A5933A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BEE6E8-9138-E7BE-81A6-CE558B95D5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C4B18F-2894-3846-8255-B99300B681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Questa slide previene un errore frequente: trattare la DSAN come un documento esterno da caricare.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6E8326-46BB-00C4-0ECF-0D02E89995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94710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Suggerire un naming convenzionale dei file per pratica e struttura produttiva.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7B5CE5-6C2F-6E24-3C34-364CC7F1D7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5C112C-5A51-3CD3-F1CF-823C660EDC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0127C5-F05F-AD2F-89FF-9C1C9C0459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Suggerire un naming convenzionale dei file per pratica e struttura produttiva.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2EF318-A98F-F52F-7484-A6C65A3E8CA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98357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Ricapitolare la preventiva come pacchetto dati, non come semplice modulo.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Sottolineare che il 20% non è solo una soglia finanziaria, ma una prova di consolidamento dell’investimento.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7086C3-7A94-D5DC-1E6C-9FEC28490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07FE1D-0662-83E9-336D-2E70C6BC35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7FB2FC-AD8D-5555-9A46-B59F7AD4E0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Sottolineare che il 20% non è solo una soglia finanziaria, ma una prova di consolidamento dell’investimento.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E770AD-DEDE-91C7-F3DF-2036BD348B5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601307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Questa slide deve aiutare il responsabile amministrativo a creare un fascicolo standard per ogni bene.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Chiarire che completare il bene civilisticamente/fiscalmente non basta se manca il completamento della procedura GSE.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Sottolineare il rischio di disallineamento temporale tra gestione contabile e procedura GSE.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trasformare la slide in una lezione tecnica: l’obiettivo è far capire cosa raccogliere e quando.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Far emergere il cambio di impostazione rispetto a precedenti agevolazioni: la perizia va messa a budget e a calendario.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Collegare la certificazione contabile al ruolo del responsabile amministrativo: è la funzione che governa le evidenze di costo.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Questa è una delle slide più importanti per i responsabili amministrativi: il timing di invio può impattare il modello Redditi e il piano fiscale.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Far capire che il beneficio non termina con il completamento: resta un onere di reporting.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Proporre al pubblico di creare una cartella standard per investimento e struttura produttiva.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Insistere sulla prevenzione: le integrazioni sono gestibili solo se il fascicolo è stato costruito correttamente.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Usare questa slide come sintesi dei rischi operativi.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Questa slide valorizza le fonti operative senza ripetere la norma: elenca gli errori concretamente evitabili.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Usare il caso pratico per riassumere l’iter di un macchinario o software 4.0.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Usare il caso FER per far comprendere il ruolo dei dati energetici e del dimensionamento.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Questa slide parla direttamente al pubblico: il responsabile amministrativo è spesso il project manager della pratica.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Concludere la parte operativa con una checklist che può essere stampata e usata internamente.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Chiudere ribadendo che la misura richiede processo e disciplina documentale. Aprire alle domande dei partecipanti.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tm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tm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tm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mp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tm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tm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tm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tm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tm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/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798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61137" y="827532"/>
            <a:ext cx="7955280" cy="4704588"/>
          </a:xfrm>
          <a:prstGeom prst="roundRect">
            <a:avLst>
              <a:gd name="adj" fmla="val 4444"/>
            </a:avLst>
          </a:prstGeom>
          <a:solidFill>
            <a:srgbClr val="FFFFFF">
              <a:alpha val="9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  <p:txBody>
          <a:bodyPr/>
          <a:lstStyle/>
          <a:p>
            <a:pPr lvl="0"/>
            <a:endParaRPr lang="it-IT" b="1" dirty="0"/>
          </a:p>
          <a:p>
            <a:pPr lvl="0"/>
            <a:endParaRPr lang="it-IT" b="1" dirty="0"/>
          </a:p>
          <a:p>
            <a:pPr lvl="0"/>
            <a:endParaRPr lang="it-IT" b="1" dirty="0"/>
          </a:p>
          <a:p>
            <a:pPr lvl="0"/>
            <a:endParaRPr lang="it-IT" dirty="0">
              <a:solidFill>
                <a:srgbClr val="2D74A3"/>
              </a:solidFill>
              <a:latin typeface="Aptos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v"/>
            </a:pPr>
            <a:endParaRPr lang="it-IT" b="1" dirty="0">
              <a:solidFill>
                <a:srgbClr val="2D74A3"/>
              </a:solidFill>
              <a:latin typeface="Aptos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it-IT" b="1" dirty="0">
                <a:solidFill>
                  <a:srgbClr val="2D74A3"/>
                </a:solidFill>
                <a:latin typeface="Aptos" pitchFamily="34" charset="0"/>
              </a:rPr>
              <a:t>LE OPPORTUNITÀ DISPONIBILI: I VANTAGGI FISCALI PREVISTI PER IL NUOVO ANNO</a:t>
            </a:r>
          </a:p>
          <a:p>
            <a:pPr marL="285750" lvl="0" indent="-285750">
              <a:buFont typeface="Wingdings" panose="05000000000000000000" pitchFamily="2" charset="2"/>
              <a:buChar char="v"/>
            </a:pPr>
            <a:endParaRPr lang="it-IT" b="1" dirty="0">
              <a:solidFill>
                <a:srgbClr val="2D74A3"/>
              </a:solidFill>
              <a:latin typeface="Aptos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it-IT" b="1" dirty="0">
                <a:solidFill>
                  <a:srgbClr val="2D74A3"/>
                </a:solidFill>
                <a:latin typeface="Aptos" pitchFamily="34" charset="0"/>
              </a:rPr>
              <a:t>LE MODALITÀ DI ACCESSO: LA ROADMAP E I REQUISITI PER RICHIEDERE GLI INCENTIVI</a:t>
            </a:r>
          </a:p>
          <a:p>
            <a:pPr marL="285750" lvl="0" indent="-285750">
              <a:buFont typeface="Wingdings" panose="05000000000000000000" pitchFamily="2" charset="2"/>
              <a:buChar char="v"/>
            </a:pPr>
            <a:endParaRPr lang="it-IT" b="1" dirty="0">
              <a:solidFill>
                <a:srgbClr val="2D74A3"/>
              </a:solidFill>
              <a:latin typeface="Aptos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it-IT" b="1" dirty="0">
                <a:solidFill>
                  <a:srgbClr val="2D74A3"/>
                </a:solidFill>
                <a:latin typeface="Aptos" pitchFamily="34" charset="0"/>
              </a:rPr>
              <a:t>I LIMITI NORMATIVI: LE CRITICITÀ E GLI ASPETTI TECNICI A CUI PRESTARE LA MASSIMA ATTENZIONE PER EVITARE SANZIONI</a:t>
            </a:r>
            <a:endParaRPr lang="it-IT" b="1" dirty="0"/>
          </a:p>
          <a:p>
            <a:pPr lvl="0"/>
            <a:endParaRPr lang="it-IT" b="1" dirty="0"/>
          </a:p>
          <a:p>
            <a:pPr lvl="0"/>
            <a:endParaRPr lang="it-IT" b="1" dirty="0"/>
          </a:p>
          <a:p>
            <a:pPr lvl="0"/>
            <a:endParaRPr lang="it-IT" b="1" dirty="0"/>
          </a:p>
          <a:p>
            <a:pPr lvl="0"/>
            <a:endParaRPr lang="it-IT" b="1" dirty="0"/>
          </a:p>
        </p:txBody>
      </p:sp>
      <p:sp>
        <p:nvSpPr>
          <p:cNvPr id="4" name="Text 1"/>
          <p:cNvSpPr/>
          <p:nvPr/>
        </p:nvSpPr>
        <p:spPr>
          <a:xfrm>
            <a:off x="777240" y="1325880"/>
            <a:ext cx="754380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ctr">
              <a:buNone/>
            </a:pPr>
            <a:r>
              <a:rPr lang="en-US" sz="2700" b="1" dirty="0">
                <a:solidFill>
                  <a:srgbClr val="3B35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Nuovo Iperammortamento 2026-2028</a:t>
            </a:r>
            <a:endParaRPr lang="en-US" sz="2700" dirty="0"/>
          </a:p>
        </p:txBody>
      </p:sp>
      <p:sp>
        <p:nvSpPr>
          <p:cNvPr id="5" name="Text 2"/>
          <p:cNvSpPr/>
          <p:nvPr/>
        </p:nvSpPr>
        <p:spPr>
          <a:xfrm>
            <a:off x="1051560" y="1901952"/>
            <a:ext cx="704088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ctr">
              <a:buNone/>
            </a:pP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1143000" y="2578608"/>
            <a:ext cx="685800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ctr">
              <a:buNone/>
            </a:pPr>
            <a:endParaRPr lang="en-US" sz="12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/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" y="-17699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3B3561"/>
          </a:solidFill>
          <a:ln w="12700">
            <a:solidFill>
              <a:srgbClr val="3B356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320040" y="109728"/>
            <a:ext cx="763524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Quadro normativo essenziale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949440" y="146304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i="1" dirty="0">
                <a:solidFill>
                  <a:srgbClr val="D9E8FF"/>
                </a:solidFill>
              </a:rPr>
              <a:t>Misura</a:t>
            </a:r>
            <a:endParaRPr lang="en-US" sz="750" dirty="0"/>
          </a:p>
        </p:txBody>
      </p:sp>
      <p:sp>
        <p:nvSpPr>
          <p:cNvPr id="7" name="Shape 4"/>
          <p:cNvSpPr/>
          <p:nvPr/>
        </p:nvSpPr>
        <p:spPr>
          <a:xfrm>
            <a:off x="594360" y="1078992"/>
            <a:ext cx="2331720" cy="960120"/>
          </a:xfrm>
          <a:prstGeom prst="roundRect">
            <a:avLst>
              <a:gd name="adj" fmla="val 7619"/>
            </a:avLst>
          </a:prstGeom>
          <a:solidFill>
            <a:srgbClr val="FFFFFF">
              <a:alpha val="95000"/>
            </a:srgbClr>
          </a:solidFill>
          <a:ln w="15240">
            <a:solidFill>
              <a:srgbClr val="3B3561">
                <a:alpha val="9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685800" y="1188720"/>
            <a:ext cx="2148840" cy="2926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3B35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L. 199/2025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685800" y="1554480"/>
            <a:ext cx="214884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ctr">
              <a:buNone/>
            </a:pPr>
            <a:r>
              <a:rPr lang="en-US" sz="820" dirty="0">
                <a:solidFill>
                  <a:srgbClr val="4E53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istituisce la maggiorazione del costo di acquisizione</a:t>
            </a:r>
            <a:endParaRPr lang="en-US" sz="820" dirty="0"/>
          </a:p>
        </p:txBody>
      </p:sp>
      <p:sp>
        <p:nvSpPr>
          <p:cNvPr id="10" name="Shape 7"/>
          <p:cNvSpPr/>
          <p:nvPr/>
        </p:nvSpPr>
        <p:spPr>
          <a:xfrm>
            <a:off x="3429000" y="1078992"/>
            <a:ext cx="2331720" cy="960120"/>
          </a:xfrm>
          <a:prstGeom prst="roundRect">
            <a:avLst>
              <a:gd name="adj" fmla="val 7619"/>
            </a:avLst>
          </a:prstGeom>
          <a:solidFill>
            <a:srgbClr val="FFFFFF">
              <a:alpha val="95000"/>
            </a:srgbClr>
          </a:solidFill>
          <a:ln w="15240">
            <a:solidFill>
              <a:srgbClr val="2D74A3">
                <a:alpha val="9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3520440" y="1188720"/>
            <a:ext cx="2148840" cy="2926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2D74A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DM 7.5.2026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3520440" y="1554480"/>
            <a:ext cx="214884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ctr">
              <a:buNone/>
            </a:pPr>
            <a:r>
              <a:rPr lang="en-US" sz="820" dirty="0">
                <a:solidFill>
                  <a:srgbClr val="4E53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disciplina attuativa, procedura, documenti, controlli</a:t>
            </a:r>
            <a:endParaRPr lang="en-US" sz="820" dirty="0"/>
          </a:p>
        </p:txBody>
      </p:sp>
      <p:sp>
        <p:nvSpPr>
          <p:cNvPr id="13" name="Shape 10"/>
          <p:cNvSpPr/>
          <p:nvPr/>
        </p:nvSpPr>
        <p:spPr>
          <a:xfrm>
            <a:off x="6263640" y="1078992"/>
            <a:ext cx="2331720" cy="960120"/>
          </a:xfrm>
          <a:prstGeom prst="roundRect">
            <a:avLst>
              <a:gd name="adj" fmla="val 7619"/>
            </a:avLst>
          </a:prstGeom>
          <a:solidFill>
            <a:srgbClr val="FFFFFF">
              <a:alpha val="95000"/>
            </a:srgbClr>
          </a:solidFill>
          <a:ln w="15240">
            <a:solidFill>
              <a:srgbClr val="087F5B">
                <a:alpha val="9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1"/>
          <p:cNvSpPr/>
          <p:nvPr/>
        </p:nvSpPr>
        <p:spPr>
          <a:xfrm>
            <a:off x="6355080" y="1188720"/>
            <a:ext cx="2148840" cy="2926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087F5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DD 10.6.2026</a:t>
            </a:r>
            <a:endParaRPr lang="en-US" sz="1700" dirty="0"/>
          </a:p>
        </p:txBody>
      </p:sp>
      <p:sp>
        <p:nvSpPr>
          <p:cNvPr id="15" name="Text 12"/>
          <p:cNvSpPr/>
          <p:nvPr/>
        </p:nvSpPr>
        <p:spPr>
          <a:xfrm>
            <a:off x="6355080" y="1554480"/>
            <a:ext cx="214884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ctr">
              <a:buNone/>
            </a:pPr>
            <a:r>
              <a:rPr lang="en-US" sz="820" dirty="0">
                <a:solidFill>
                  <a:srgbClr val="4E53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apertura piattaforma e approvazione modelli</a:t>
            </a:r>
            <a:endParaRPr lang="en-US" sz="820" dirty="0"/>
          </a:p>
        </p:txBody>
      </p:sp>
      <p:sp>
        <p:nvSpPr>
          <p:cNvPr id="16" name="Text 13"/>
          <p:cNvSpPr/>
          <p:nvPr/>
        </p:nvSpPr>
        <p:spPr>
          <a:xfrm>
            <a:off x="868680" y="2606040"/>
            <a:ext cx="7406640" cy="1727036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r>
              <a:rPr lang="en-US" sz="14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 beneficio si concretizza come maggiorazione fiscale del costo di acquisizione, rilevante per ammortamenti e canoni di leasing.</a:t>
            </a:r>
          </a:p>
          <a:p>
            <a:endParaRPr lang="en-US" sz="1400" b="1" dirty="0"/>
          </a:p>
          <a:p>
            <a:r>
              <a:rPr lang="en-US" sz="14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procedura non è automatica: richiede comunicazioni telematiche al GSE e documenti tecnici/</a:t>
            </a:r>
            <a:r>
              <a:rPr lang="en-US" sz="14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contabili</a:t>
            </a:r>
            <a:r>
              <a:rPr lang="en-US" sz="14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endParaRPr lang="en-US" sz="1400" b="1" dirty="0"/>
          </a:p>
          <a:p>
            <a:r>
              <a:rPr lang="en-US" sz="14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L’apertura della piattaforma consente inizialmente le comunicazioni preventive; conferma e completamento sono attivati con successive </a:t>
            </a:r>
            <a:r>
              <a:rPr lang="en-US" sz="14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funzionalità</a:t>
            </a:r>
            <a:r>
              <a:rPr lang="en-US" sz="14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endParaRPr lang="en-US" sz="1400" dirty="0">
              <a:solidFill>
                <a:srgbClr val="1F2933"/>
              </a:solidFill>
              <a:latin typeface="Aptos" pitchFamily="34" charset="0"/>
            </a:endParaRPr>
          </a:p>
          <a:p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1234440" y="4892040"/>
            <a:ext cx="6675120" cy="822960"/>
          </a:xfrm>
          <a:prstGeom prst="roundRect">
            <a:avLst>
              <a:gd name="adj" fmla="val 8889"/>
            </a:avLst>
          </a:prstGeom>
          <a:solidFill>
            <a:srgbClr val="DCEFFB"/>
          </a:solidFill>
          <a:ln w="12700">
            <a:solidFill>
              <a:srgbClr val="D8DEE6">
                <a:alpha val="8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5"/>
          <p:cNvSpPr/>
          <p:nvPr/>
        </p:nvSpPr>
        <p:spPr>
          <a:xfrm>
            <a:off x="1324406" y="5157216"/>
            <a:ext cx="6400800" cy="23774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3B3561"/>
                </a:solidFill>
                <a:latin typeface="Aptos" pitchFamily="34" charset="0"/>
              </a:rPr>
              <a:t>N.B</a:t>
            </a:r>
            <a:endParaRPr lang="en-US" sz="1000" dirty="0"/>
          </a:p>
        </p:txBody>
      </p:sp>
      <p:sp>
        <p:nvSpPr>
          <p:cNvPr id="19" name="Text 16"/>
          <p:cNvSpPr/>
          <p:nvPr/>
        </p:nvSpPr>
        <p:spPr>
          <a:xfrm>
            <a:off x="1324406" y="5423719"/>
            <a:ext cx="640080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 fontScale="92500"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Non basta avere il bene agevolabile: è necessario governare l’intero iter procedurale e documentale.</a:t>
            </a:r>
            <a:endParaRPr lang="en-US" sz="12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/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3B3561"/>
          </a:solidFill>
          <a:ln w="12700">
            <a:solidFill>
              <a:srgbClr val="3B356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320040" y="109728"/>
            <a:ext cx="763524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Ambito temporale e misura del beneficio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949440" y="146304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i="1" dirty="0">
                <a:solidFill>
                  <a:srgbClr val="D9E8FF"/>
                </a:solidFill>
              </a:rPr>
              <a:t>Misura</a:t>
            </a:r>
            <a:endParaRPr lang="en-US" sz="750" dirty="0"/>
          </a:p>
        </p:txBody>
      </p:sp>
      <p:sp>
        <p:nvSpPr>
          <p:cNvPr id="7" name="Shape 4"/>
          <p:cNvSpPr/>
          <p:nvPr/>
        </p:nvSpPr>
        <p:spPr>
          <a:xfrm>
            <a:off x="777240" y="1417320"/>
            <a:ext cx="7589520" cy="0"/>
          </a:xfrm>
          <a:prstGeom prst="line">
            <a:avLst/>
          </a:prstGeom>
          <a:noFill/>
          <a:ln w="17780">
            <a:solidFill>
              <a:srgbClr val="3B356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5"/>
          <p:cNvSpPr/>
          <p:nvPr/>
        </p:nvSpPr>
        <p:spPr>
          <a:xfrm>
            <a:off x="704088" y="1344168"/>
            <a:ext cx="146304" cy="146304"/>
          </a:xfrm>
          <a:prstGeom prst="ellipse">
            <a:avLst/>
          </a:prstGeom>
          <a:solidFill>
            <a:srgbClr val="3B3561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6"/>
          <p:cNvSpPr/>
          <p:nvPr/>
        </p:nvSpPr>
        <p:spPr>
          <a:xfrm>
            <a:off x="365760" y="1005840"/>
            <a:ext cx="82296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3B35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01.01.2026</a:t>
            </a:r>
            <a:endParaRPr lang="en-US" sz="750" dirty="0"/>
          </a:p>
        </p:txBody>
      </p:sp>
      <p:sp>
        <p:nvSpPr>
          <p:cNvPr id="10" name="Text 7"/>
          <p:cNvSpPr/>
          <p:nvPr/>
        </p:nvSpPr>
        <p:spPr>
          <a:xfrm>
            <a:off x="210312" y="1572768"/>
            <a:ext cx="1133856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4E53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inizio </a:t>
            </a:r>
            <a:r>
              <a:rPr lang="en-US" sz="1200" b="1" dirty="0">
                <a:solidFill>
                  <a:srgbClr val="4E53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investimenti</a:t>
            </a:r>
            <a:r>
              <a:rPr lang="en-US" sz="1050" b="1" dirty="0">
                <a:solidFill>
                  <a:srgbClr val="4E53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agevolabili</a:t>
            </a:r>
            <a:endParaRPr lang="en-US" sz="900" b="1" dirty="0"/>
          </a:p>
        </p:txBody>
      </p:sp>
      <p:sp>
        <p:nvSpPr>
          <p:cNvPr id="11" name="Shape 8"/>
          <p:cNvSpPr/>
          <p:nvPr/>
        </p:nvSpPr>
        <p:spPr>
          <a:xfrm>
            <a:off x="2601468" y="1344168"/>
            <a:ext cx="146304" cy="146304"/>
          </a:xfrm>
          <a:prstGeom prst="ellipse">
            <a:avLst/>
          </a:prstGeom>
          <a:solidFill>
            <a:srgbClr val="3B3561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9"/>
          <p:cNvSpPr/>
          <p:nvPr/>
        </p:nvSpPr>
        <p:spPr>
          <a:xfrm>
            <a:off x="2263140" y="1005840"/>
            <a:ext cx="82296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3B35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12.06.2026</a:t>
            </a:r>
            <a:endParaRPr lang="en-US" sz="750" dirty="0"/>
          </a:p>
        </p:txBody>
      </p:sp>
      <p:sp>
        <p:nvSpPr>
          <p:cNvPr id="13" name="Text 10"/>
          <p:cNvSpPr/>
          <p:nvPr/>
        </p:nvSpPr>
        <p:spPr>
          <a:xfrm>
            <a:off x="2107692" y="1572768"/>
            <a:ext cx="1133856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algn="ctr"/>
            <a:r>
              <a:rPr lang="en-US" sz="1050" b="1" dirty="0">
                <a:solidFill>
                  <a:srgbClr val="4E5358"/>
                </a:solidFill>
                <a:latin typeface="Aptos" pitchFamily="34" charset="0"/>
              </a:rPr>
              <a:t>apertura preventive GSE</a:t>
            </a:r>
          </a:p>
        </p:txBody>
      </p:sp>
      <p:sp>
        <p:nvSpPr>
          <p:cNvPr id="14" name="Shape 11"/>
          <p:cNvSpPr/>
          <p:nvPr/>
        </p:nvSpPr>
        <p:spPr>
          <a:xfrm>
            <a:off x="4498848" y="1344168"/>
            <a:ext cx="146304" cy="146304"/>
          </a:xfrm>
          <a:prstGeom prst="ellipse">
            <a:avLst/>
          </a:prstGeom>
          <a:solidFill>
            <a:srgbClr val="3B3561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2"/>
          <p:cNvSpPr/>
          <p:nvPr/>
        </p:nvSpPr>
        <p:spPr>
          <a:xfrm>
            <a:off x="4160520" y="1005840"/>
            <a:ext cx="82296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3B35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+60 </a:t>
            </a:r>
            <a:r>
              <a:rPr lang="en-US" sz="1200" b="1" dirty="0">
                <a:solidFill>
                  <a:srgbClr val="3B35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giorni</a:t>
            </a:r>
            <a:endParaRPr lang="en-US" sz="750" dirty="0"/>
          </a:p>
        </p:txBody>
      </p:sp>
      <p:sp>
        <p:nvSpPr>
          <p:cNvPr id="16" name="Text 13"/>
          <p:cNvSpPr/>
          <p:nvPr/>
        </p:nvSpPr>
        <p:spPr>
          <a:xfrm>
            <a:off x="4005072" y="1572768"/>
            <a:ext cx="1133856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4E53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conferma 20% dopo esito positivo</a:t>
            </a:r>
            <a:endParaRPr lang="en-US" sz="1000" b="1" dirty="0"/>
          </a:p>
        </p:txBody>
      </p:sp>
      <p:sp>
        <p:nvSpPr>
          <p:cNvPr id="17" name="Shape 14"/>
          <p:cNvSpPr/>
          <p:nvPr/>
        </p:nvSpPr>
        <p:spPr>
          <a:xfrm>
            <a:off x="6396228" y="1344168"/>
            <a:ext cx="146304" cy="146304"/>
          </a:xfrm>
          <a:prstGeom prst="ellipse">
            <a:avLst/>
          </a:prstGeom>
          <a:solidFill>
            <a:srgbClr val="3B3561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5"/>
          <p:cNvSpPr/>
          <p:nvPr/>
        </p:nvSpPr>
        <p:spPr>
          <a:xfrm>
            <a:off x="6057900" y="1005840"/>
            <a:ext cx="82296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3B35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30.09.2028</a:t>
            </a:r>
            <a:endParaRPr lang="en-US" sz="750" dirty="0"/>
          </a:p>
        </p:txBody>
      </p:sp>
      <p:sp>
        <p:nvSpPr>
          <p:cNvPr id="19" name="Text 16"/>
          <p:cNvSpPr/>
          <p:nvPr/>
        </p:nvSpPr>
        <p:spPr>
          <a:xfrm>
            <a:off x="5902452" y="1572768"/>
            <a:ext cx="1133856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4E53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termine investimenti</a:t>
            </a:r>
            <a:endParaRPr lang="en-US" sz="1050" b="1" dirty="0"/>
          </a:p>
        </p:txBody>
      </p:sp>
      <p:sp>
        <p:nvSpPr>
          <p:cNvPr id="20" name="Shape 17"/>
          <p:cNvSpPr/>
          <p:nvPr/>
        </p:nvSpPr>
        <p:spPr>
          <a:xfrm>
            <a:off x="8293608" y="1344168"/>
            <a:ext cx="146304" cy="146304"/>
          </a:xfrm>
          <a:prstGeom prst="ellipse">
            <a:avLst/>
          </a:prstGeom>
          <a:solidFill>
            <a:srgbClr val="D9822B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8"/>
          <p:cNvSpPr/>
          <p:nvPr/>
        </p:nvSpPr>
        <p:spPr>
          <a:xfrm>
            <a:off x="7955280" y="1005840"/>
            <a:ext cx="82296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3B35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15.11.2028</a:t>
            </a:r>
            <a:endParaRPr lang="en-US" sz="750" dirty="0"/>
          </a:p>
        </p:txBody>
      </p:sp>
      <p:sp>
        <p:nvSpPr>
          <p:cNvPr id="22" name="Text 19"/>
          <p:cNvSpPr/>
          <p:nvPr/>
        </p:nvSpPr>
        <p:spPr>
          <a:xfrm>
            <a:off x="7799832" y="1572768"/>
            <a:ext cx="1133856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4E53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termine completamento</a:t>
            </a:r>
            <a:endParaRPr lang="en-US" sz="1100" b="1" dirty="0"/>
          </a:p>
        </p:txBody>
      </p:sp>
      <p:sp>
        <p:nvSpPr>
          <p:cNvPr id="23" name="Shape 20"/>
          <p:cNvSpPr/>
          <p:nvPr/>
        </p:nvSpPr>
        <p:spPr>
          <a:xfrm>
            <a:off x="914400" y="2606040"/>
            <a:ext cx="1943100" cy="354330"/>
          </a:xfrm>
          <a:prstGeom prst="rect">
            <a:avLst/>
          </a:prstGeom>
          <a:solidFill>
            <a:srgbClr val="3B3561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1"/>
          <p:cNvSpPr/>
          <p:nvPr/>
        </p:nvSpPr>
        <p:spPr>
          <a:xfrm>
            <a:off x="960120" y="2642616"/>
            <a:ext cx="1851660" cy="28117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86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Fascia investimenti annuale</a:t>
            </a:r>
            <a:endParaRPr lang="en-US" sz="860" dirty="0"/>
          </a:p>
        </p:txBody>
      </p:sp>
      <p:sp>
        <p:nvSpPr>
          <p:cNvPr id="25" name="Shape 22"/>
          <p:cNvSpPr/>
          <p:nvPr/>
        </p:nvSpPr>
        <p:spPr>
          <a:xfrm>
            <a:off x="2857500" y="2606040"/>
            <a:ext cx="1943100" cy="354330"/>
          </a:xfrm>
          <a:prstGeom prst="rect">
            <a:avLst/>
          </a:prstGeom>
          <a:solidFill>
            <a:srgbClr val="3B3561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3"/>
          <p:cNvSpPr/>
          <p:nvPr/>
        </p:nvSpPr>
        <p:spPr>
          <a:xfrm>
            <a:off x="2903220" y="2642616"/>
            <a:ext cx="1851660" cy="28117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Maggiorazione</a:t>
            </a:r>
            <a:endParaRPr lang="en-US" sz="860" dirty="0"/>
          </a:p>
        </p:txBody>
      </p:sp>
      <p:sp>
        <p:nvSpPr>
          <p:cNvPr id="27" name="Shape 24"/>
          <p:cNvSpPr/>
          <p:nvPr/>
        </p:nvSpPr>
        <p:spPr>
          <a:xfrm>
            <a:off x="914400" y="2960370"/>
            <a:ext cx="1943100" cy="354330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5"/>
          <p:cNvSpPr/>
          <p:nvPr/>
        </p:nvSpPr>
        <p:spPr>
          <a:xfrm>
            <a:off x="960120" y="2996946"/>
            <a:ext cx="1851660" cy="28117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80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fino a 2,5 milioni €</a:t>
            </a:r>
            <a:endParaRPr lang="en-US" sz="800" dirty="0"/>
          </a:p>
        </p:txBody>
      </p:sp>
      <p:sp>
        <p:nvSpPr>
          <p:cNvPr id="29" name="Shape 26"/>
          <p:cNvSpPr/>
          <p:nvPr/>
        </p:nvSpPr>
        <p:spPr>
          <a:xfrm>
            <a:off x="2857500" y="2960370"/>
            <a:ext cx="1943100" cy="354330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Text 27"/>
          <p:cNvSpPr/>
          <p:nvPr/>
        </p:nvSpPr>
        <p:spPr>
          <a:xfrm>
            <a:off x="2903220" y="2996946"/>
            <a:ext cx="1851660" cy="28117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180%</a:t>
            </a:r>
            <a:endParaRPr lang="en-US" sz="800" dirty="0"/>
          </a:p>
        </p:txBody>
      </p:sp>
      <p:sp>
        <p:nvSpPr>
          <p:cNvPr id="31" name="Shape 28"/>
          <p:cNvSpPr/>
          <p:nvPr/>
        </p:nvSpPr>
        <p:spPr>
          <a:xfrm>
            <a:off x="914400" y="3314700"/>
            <a:ext cx="1943100" cy="354330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Text 29"/>
          <p:cNvSpPr/>
          <p:nvPr/>
        </p:nvSpPr>
        <p:spPr>
          <a:xfrm>
            <a:off x="960120" y="3351276"/>
            <a:ext cx="1851660" cy="28117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80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oltre 2,5 e fino a 10 milioni €</a:t>
            </a:r>
            <a:endParaRPr lang="en-US" sz="800" dirty="0"/>
          </a:p>
        </p:txBody>
      </p:sp>
      <p:sp>
        <p:nvSpPr>
          <p:cNvPr id="33" name="Shape 30"/>
          <p:cNvSpPr/>
          <p:nvPr/>
        </p:nvSpPr>
        <p:spPr>
          <a:xfrm>
            <a:off x="2857500" y="3314700"/>
            <a:ext cx="1943100" cy="354330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Text 31"/>
          <p:cNvSpPr/>
          <p:nvPr/>
        </p:nvSpPr>
        <p:spPr>
          <a:xfrm>
            <a:off x="2903220" y="3351276"/>
            <a:ext cx="1851660" cy="28117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100%</a:t>
            </a:r>
            <a:endParaRPr lang="en-US" sz="800" dirty="0"/>
          </a:p>
        </p:txBody>
      </p:sp>
      <p:sp>
        <p:nvSpPr>
          <p:cNvPr id="35" name="Shape 32"/>
          <p:cNvSpPr/>
          <p:nvPr/>
        </p:nvSpPr>
        <p:spPr>
          <a:xfrm>
            <a:off x="914400" y="3669030"/>
            <a:ext cx="1943100" cy="354330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Text 33"/>
          <p:cNvSpPr/>
          <p:nvPr/>
        </p:nvSpPr>
        <p:spPr>
          <a:xfrm>
            <a:off x="960120" y="3705606"/>
            <a:ext cx="1851660" cy="28117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80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oltre 10 e fino a 20 milioni €</a:t>
            </a:r>
            <a:endParaRPr lang="en-US" sz="800" dirty="0"/>
          </a:p>
        </p:txBody>
      </p:sp>
      <p:sp>
        <p:nvSpPr>
          <p:cNvPr id="37" name="Shape 34"/>
          <p:cNvSpPr/>
          <p:nvPr/>
        </p:nvSpPr>
        <p:spPr>
          <a:xfrm>
            <a:off x="2857500" y="3669030"/>
            <a:ext cx="1943100" cy="354330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Text 35"/>
          <p:cNvSpPr/>
          <p:nvPr/>
        </p:nvSpPr>
        <p:spPr>
          <a:xfrm>
            <a:off x="2903220" y="3705606"/>
            <a:ext cx="1851660" cy="28117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50%</a:t>
            </a:r>
            <a:endParaRPr lang="en-US" sz="800" dirty="0"/>
          </a:p>
        </p:txBody>
      </p:sp>
      <p:sp>
        <p:nvSpPr>
          <p:cNvPr id="39" name="Shape 36"/>
          <p:cNvSpPr/>
          <p:nvPr/>
        </p:nvSpPr>
        <p:spPr>
          <a:xfrm>
            <a:off x="5166360" y="2578607"/>
            <a:ext cx="3429000" cy="1946197"/>
          </a:xfrm>
          <a:prstGeom prst="roundRect">
            <a:avLst>
              <a:gd name="adj" fmla="val 5161"/>
            </a:avLst>
          </a:prstGeom>
          <a:solidFill>
            <a:srgbClr val="EEF8FF"/>
          </a:solidFill>
          <a:ln w="12700">
            <a:solidFill>
              <a:srgbClr val="D8DEE6">
                <a:alpha val="8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0" name="Text 37"/>
          <p:cNvSpPr/>
          <p:nvPr/>
        </p:nvSpPr>
        <p:spPr>
          <a:xfrm>
            <a:off x="5303520" y="2715768"/>
            <a:ext cx="3154680" cy="23774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Attenzione</a:t>
            </a:r>
            <a:endParaRPr lang="en-US" sz="1000" dirty="0">
              <a:solidFill>
                <a:srgbClr val="FF0000"/>
              </a:solidFill>
            </a:endParaRPr>
          </a:p>
        </p:txBody>
      </p:sp>
      <p:sp>
        <p:nvSpPr>
          <p:cNvPr id="41" name="Text 38"/>
          <p:cNvSpPr/>
          <p:nvPr/>
        </p:nvSpPr>
        <p:spPr>
          <a:xfrm>
            <a:off x="5303520" y="2999232"/>
            <a:ext cx="3154680" cy="130139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>
              <a:buNone/>
            </a:pPr>
            <a:r>
              <a:rPr lang="en-US" sz="12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 soglie e le date vanno presidiate per singola annualità e per </a:t>
            </a:r>
            <a:r>
              <a:rPr lang="en-US" sz="12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comunicazione</a:t>
            </a:r>
            <a:r>
              <a:rPr lang="en-US" sz="12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pPr marL="0" indent="0">
              <a:buNone/>
            </a:pPr>
            <a:endParaRPr lang="en-US" sz="1200" b="1" dirty="0">
              <a:solidFill>
                <a:srgbClr val="1F2933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pPr marL="0" indent="0">
              <a:buNone/>
            </a:pPr>
            <a:r>
              <a:rPr lang="en-US" sz="12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La pianificazione fiscale deve tenere conto anche della comunicazione di completamento e dell’esito GSE.</a:t>
            </a:r>
            <a:endParaRPr lang="en-US" sz="1200" b="1" dirty="0"/>
          </a:p>
        </p:txBody>
      </p:sp>
      <p:sp>
        <p:nvSpPr>
          <p:cNvPr id="42" name="Text 39"/>
          <p:cNvSpPr/>
          <p:nvPr/>
        </p:nvSpPr>
        <p:spPr>
          <a:xfrm>
            <a:off x="914400" y="4823459"/>
            <a:ext cx="7635240" cy="7772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 fontScale="85000" lnSpcReduction="20000"/>
          </a:bodyPr>
          <a:lstStyle/>
          <a:p>
            <a:r>
              <a:rPr lang="en-US" sz="14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Investimenti rilevanti: dal 1° gennaio 2026 al 30 settembre 2028.</a:t>
            </a:r>
          </a:p>
          <a:p>
            <a:endParaRPr lang="en-US" sz="1400" b="1" dirty="0"/>
          </a:p>
          <a:p>
            <a:r>
              <a:rPr lang="en-US" sz="14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Completamento: in ogni caso entro il 15 novembre 2028, salvo proroga per </a:t>
            </a:r>
            <a:r>
              <a:rPr lang="en-US" sz="14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integrazioni</a:t>
            </a:r>
            <a:r>
              <a:rPr lang="en-US" sz="14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endParaRPr lang="en-US" sz="1400" b="1" dirty="0"/>
          </a:p>
          <a:p>
            <a:r>
              <a:rPr lang="en-US" sz="14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L’utilizzo fiscale richiede coordinamento fra entrata in funzione, interconnessione e completamento GSE.</a:t>
            </a:r>
            <a:endParaRPr lang="en-US" sz="14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/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3B3561"/>
          </a:solidFill>
          <a:ln w="12700">
            <a:solidFill>
              <a:srgbClr val="3B356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320040" y="109728"/>
            <a:ext cx="763524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Beneficiari e struttura produttiva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949440" y="146304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i="1" dirty="0">
                <a:solidFill>
                  <a:srgbClr val="D9E8FF"/>
                </a:solidFill>
              </a:rPr>
              <a:t>Misura</a:t>
            </a:r>
            <a:endParaRPr lang="en-US" sz="750" dirty="0"/>
          </a:p>
        </p:txBody>
      </p:sp>
      <p:sp>
        <p:nvSpPr>
          <p:cNvPr id="7" name="Shape 4"/>
          <p:cNvSpPr/>
          <p:nvPr/>
        </p:nvSpPr>
        <p:spPr>
          <a:xfrm>
            <a:off x="502920" y="1051560"/>
            <a:ext cx="3886200" cy="4526280"/>
          </a:xfrm>
          <a:prstGeom prst="roundRect">
            <a:avLst>
              <a:gd name="adj" fmla="val 1882"/>
            </a:avLst>
          </a:prstGeom>
          <a:solidFill>
            <a:srgbClr val="EEF8FF"/>
          </a:solidFill>
          <a:ln w="12700">
            <a:solidFill>
              <a:srgbClr val="D8DEE6">
                <a:alpha val="8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640080" y="1161288"/>
            <a:ext cx="3611880" cy="23774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3B35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Soggetti ammessi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640080" y="1444752"/>
            <a:ext cx="3611880" cy="4023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endParaRPr lang="en-US" sz="920" dirty="0"/>
          </a:p>
        </p:txBody>
      </p:sp>
      <p:sp>
        <p:nvSpPr>
          <p:cNvPr id="10" name="Text 7"/>
          <p:cNvSpPr/>
          <p:nvPr/>
        </p:nvSpPr>
        <p:spPr>
          <a:xfrm>
            <a:off x="713232" y="1645920"/>
            <a:ext cx="3456432" cy="35661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r>
              <a:rPr lang="en-US" sz="16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società o </a:t>
            </a:r>
            <a:r>
              <a:rPr lang="en-US" sz="16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altri</a:t>
            </a:r>
            <a:r>
              <a:rPr lang="en-US" sz="16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6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enti</a:t>
            </a:r>
            <a:endParaRPr lang="en-US" sz="1600" b="1" dirty="0">
              <a:solidFill>
                <a:srgbClr val="1F2933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endParaRPr lang="en-US" sz="1600" b="1" dirty="0"/>
          </a:p>
          <a:p>
            <a:r>
              <a:rPr lang="en-US" sz="16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ditte</a:t>
            </a:r>
            <a:r>
              <a:rPr lang="en-US" sz="16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6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individuali</a:t>
            </a:r>
            <a:endParaRPr lang="en-US" sz="1600" b="1" dirty="0">
              <a:solidFill>
                <a:srgbClr val="1F2933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endParaRPr lang="en-US" sz="1600" b="1" dirty="0"/>
          </a:p>
          <a:p>
            <a:r>
              <a:rPr lang="en-US" sz="16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imprese o enti privati costituiti all’estero con stabile organizzazione in Italia</a:t>
            </a:r>
          </a:p>
          <a:p>
            <a:endParaRPr lang="en-US" sz="1600" b="1" dirty="0"/>
          </a:p>
          <a:p>
            <a:r>
              <a:rPr lang="en-US" sz="16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 esclusione di persona fisica e pubblica amministrazione</a:t>
            </a:r>
            <a:endParaRPr lang="en-US" sz="1600" b="1" dirty="0"/>
          </a:p>
        </p:txBody>
      </p:sp>
      <p:sp>
        <p:nvSpPr>
          <p:cNvPr id="11" name="Shape 8"/>
          <p:cNvSpPr/>
          <p:nvPr/>
        </p:nvSpPr>
        <p:spPr>
          <a:xfrm>
            <a:off x="4681728" y="1051560"/>
            <a:ext cx="3886200" cy="4526280"/>
          </a:xfrm>
          <a:prstGeom prst="roundRect">
            <a:avLst>
              <a:gd name="adj" fmla="val 1882"/>
            </a:avLst>
          </a:prstGeom>
          <a:solidFill>
            <a:srgbClr val="F5F7FA"/>
          </a:solidFill>
          <a:ln w="12700">
            <a:solidFill>
              <a:srgbClr val="D8DEE6">
                <a:alpha val="8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9"/>
          <p:cNvSpPr/>
          <p:nvPr/>
        </p:nvSpPr>
        <p:spPr>
          <a:xfrm>
            <a:off x="4818888" y="1161288"/>
            <a:ext cx="3611880" cy="23774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3B35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Struttura produttiva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4818888" y="1444752"/>
            <a:ext cx="3611880" cy="4023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endParaRPr lang="en-US" sz="920" dirty="0"/>
          </a:p>
        </p:txBody>
      </p:sp>
      <p:sp>
        <p:nvSpPr>
          <p:cNvPr id="14" name="Text 11"/>
          <p:cNvSpPr/>
          <p:nvPr/>
        </p:nvSpPr>
        <p:spPr>
          <a:xfrm>
            <a:off x="4892040" y="1645920"/>
            <a:ext cx="3456432" cy="35661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r>
              <a:rPr lang="en-US" sz="16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sede, stabilimento o unità locale ubicata in Italia</a:t>
            </a:r>
          </a:p>
          <a:p>
            <a:endParaRPr lang="en-US" sz="1600" b="1" dirty="0"/>
          </a:p>
          <a:p>
            <a:r>
              <a:rPr lang="en-US" sz="16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disponibilità alla data della </a:t>
            </a:r>
            <a:r>
              <a:rPr lang="en-US" sz="16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comunicazione</a:t>
            </a:r>
            <a:r>
              <a:rPr lang="en-US" sz="16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preventive</a:t>
            </a:r>
          </a:p>
          <a:p>
            <a:endParaRPr lang="en-US" sz="1600" b="1" dirty="0"/>
          </a:p>
          <a:p>
            <a:r>
              <a:rPr lang="en-US" sz="16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dati catastali da raccogliere prima della compilazione</a:t>
            </a:r>
          </a:p>
          <a:p>
            <a:endParaRPr lang="en-US" sz="1600" b="1" dirty="0"/>
          </a:p>
          <a:p>
            <a:r>
              <a:rPr lang="en-US" sz="16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una o più comunicazioni preventive per ciascuna struttura produttiva</a:t>
            </a:r>
            <a:endParaRPr lang="en-US" sz="1600" b="1" dirty="0"/>
          </a:p>
        </p:txBody>
      </p:sp>
      <p:sp>
        <p:nvSpPr>
          <p:cNvPr id="15" name="Shape 12"/>
          <p:cNvSpPr/>
          <p:nvPr/>
        </p:nvSpPr>
        <p:spPr>
          <a:xfrm>
            <a:off x="2990088" y="5138928"/>
            <a:ext cx="3163824" cy="923544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6" name="Image 1" descr="/mnt/data/assets/guide/page3-0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17520" y="5166360"/>
            <a:ext cx="3108960" cy="86868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3017520" y="6080760"/>
            <a:ext cx="3108960" cy="182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ctr">
              <a:buNone/>
            </a:pPr>
            <a:r>
              <a:rPr lang="en-US" sz="750" i="1" dirty="0">
                <a:solidFill>
                  <a:srgbClr val="4E53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estratto Guida GSE: soggetti richiedenti abilitati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FD584-47A9-5A77-EE49-8BD1A151CA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/render/slide-1.png">
            <a:extLst>
              <a:ext uri="{FF2B5EF4-FFF2-40B4-BE49-F238E27FC236}">
                <a16:creationId xmlns:a16="http://schemas.microsoft.com/office/drawing/2014/main" id="{CC2F46D6-7958-3F3E-891B-EE13D6BD19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54916B72-15D4-0A3B-E4A0-8947EE63A0EF}"/>
              </a:ext>
            </a:extLst>
          </p:cNvPr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3B3561"/>
          </a:solidFill>
          <a:ln w="12700">
            <a:solidFill>
              <a:srgbClr val="3B356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1C797FA4-32AF-EE3D-C582-3E19CB138C4C}"/>
              </a:ext>
            </a:extLst>
          </p:cNvPr>
          <p:cNvSpPr/>
          <p:nvPr/>
        </p:nvSpPr>
        <p:spPr>
          <a:xfrm>
            <a:off x="320040" y="109728"/>
            <a:ext cx="763524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Beneficiari e struttura produttiva</a:t>
            </a:r>
            <a:endParaRPr lang="en-US" sz="1500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FBFB7435-88BB-A21D-673D-B212F25DFFF7}"/>
              </a:ext>
            </a:extLst>
          </p:cNvPr>
          <p:cNvSpPr/>
          <p:nvPr/>
        </p:nvSpPr>
        <p:spPr>
          <a:xfrm>
            <a:off x="6949440" y="146304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i="1" dirty="0">
                <a:solidFill>
                  <a:srgbClr val="D9E8FF"/>
                </a:solidFill>
              </a:rPr>
              <a:t>Misura</a:t>
            </a:r>
            <a:endParaRPr lang="en-US" sz="750" dirty="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D91B1829-8CC1-DAEF-B51A-6D74AF00DAB1}"/>
              </a:ext>
            </a:extLst>
          </p:cNvPr>
          <p:cNvSpPr/>
          <p:nvPr/>
        </p:nvSpPr>
        <p:spPr>
          <a:xfrm>
            <a:off x="640080" y="1444752"/>
            <a:ext cx="3611880" cy="4023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endParaRPr lang="en-US" sz="920" dirty="0"/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309C0354-A000-3AA8-7921-05EFABBAF070}"/>
              </a:ext>
            </a:extLst>
          </p:cNvPr>
          <p:cNvSpPr/>
          <p:nvPr/>
        </p:nvSpPr>
        <p:spPr>
          <a:xfrm>
            <a:off x="4818888" y="1444752"/>
            <a:ext cx="3611880" cy="4023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endParaRPr lang="en-US" sz="920" dirty="0"/>
          </a:p>
        </p:txBody>
      </p:sp>
      <p:sp>
        <p:nvSpPr>
          <p:cNvPr id="17" name="Text 13">
            <a:extLst>
              <a:ext uri="{FF2B5EF4-FFF2-40B4-BE49-F238E27FC236}">
                <a16:creationId xmlns:a16="http://schemas.microsoft.com/office/drawing/2014/main" id="{FCE23FE0-DFEA-63AE-3767-FD30659E454A}"/>
              </a:ext>
            </a:extLst>
          </p:cNvPr>
          <p:cNvSpPr/>
          <p:nvPr/>
        </p:nvSpPr>
        <p:spPr>
          <a:xfrm>
            <a:off x="3017520" y="6080760"/>
            <a:ext cx="3108960" cy="182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ctr">
              <a:buNone/>
            </a:pPr>
            <a:r>
              <a:rPr lang="en-US" sz="750" i="1" dirty="0">
                <a:solidFill>
                  <a:srgbClr val="4E53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estratto Guida GSE: soggetti richiedenti abilitati</a:t>
            </a:r>
            <a:endParaRPr lang="en-US" sz="750" dirty="0"/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id="{0902E48B-6D70-A0EE-4CE6-92C1788B98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42155"/>
            <a:ext cx="9144000" cy="5173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6903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/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3B3561"/>
          </a:solidFill>
          <a:ln w="12700">
            <a:solidFill>
              <a:srgbClr val="3B356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320040" y="109728"/>
            <a:ext cx="763524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Investimenti agevolabili: tre famiglie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949440" y="146304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i="1" dirty="0">
                <a:solidFill>
                  <a:srgbClr val="D9E8FF"/>
                </a:solidFill>
              </a:rPr>
              <a:t>Misura</a:t>
            </a:r>
            <a:endParaRPr lang="en-US" sz="750" dirty="0"/>
          </a:p>
        </p:txBody>
      </p:sp>
      <p:sp>
        <p:nvSpPr>
          <p:cNvPr id="7" name="Shape 4"/>
          <p:cNvSpPr/>
          <p:nvPr/>
        </p:nvSpPr>
        <p:spPr>
          <a:xfrm>
            <a:off x="594360" y="1051560"/>
            <a:ext cx="2514600" cy="2103120"/>
          </a:xfrm>
          <a:prstGeom prst="roundRect">
            <a:avLst>
              <a:gd name="adj" fmla="val 3478"/>
            </a:avLst>
          </a:prstGeom>
          <a:solidFill>
            <a:srgbClr val="EEF8FF"/>
          </a:solidFill>
          <a:ln w="12700">
            <a:solidFill>
              <a:srgbClr val="D8DEE6">
                <a:alpha val="8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731520" y="1161288"/>
            <a:ext cx="2240280" cy="43773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3B35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 Beni materiali Allegato IV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731520" y="1920240"/>
            <a:ext cx="2240280" cy="1162173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Macchine, impianti, robot, sistemi automatizzati e dispositivi 4.0 interconnessi al sistema aziendale.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3310128" y="1051560"/>
            <a:ext cx="2514600" cy="2103120"/>
          </a:xfrm>
          <a:prstGeom prst="roundRect">
            <a:avLst>
              <a:gd name="adj" fmla="val 3478"/>
            </a:avLst>
          </a:prstGeom>
          <a:solidFill>
            <a:srgbClr val="F5F7FA"/>
          </a:solidFill>
          <a:ln w="12700">
            <a:solidFill>
              <a:srgbClr val="D8DEE6">
                <a:alpha val="8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3362632" y="1161288"/>
            <a:ext cx="2324936" cy="23774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 fontScale="92500"/>
          </a:bodyPr>
          <a:lstStyle/>
          <a:p>
            <a:r>
              <a:rPr lang="en-US" sz="1400" b="1" dirty="0">
                <a:solidFill>
                  <a:srgbClr val="3B3561"/>
                </a:solidFill>
                <a:latin typeface="Aptos" pitchFamily="34" charset="0"/>
              </a:rPr>
              <a:t>2. Beni </a:t>
            </a:r>
            <a:r>
              <a:rPr lang="en-US" sz="1500" b="1" dirty="0">
                <a:solidFill>
                  <a:srgbClr val="3B3561"/>
                </a:solidFill>
                <a:latin typeface="Aptos" pitchFamily="34" charset="0"/>
              </a:rPr>
              <a:t>immateriali</a:t>
            </a:r>
            <a:r>
              <a:rPr lang="en-US" sz="1400" b="1" dirty="0">
                <a:solidFill>
                  <a:srgbClr val="3B3561"/>
                </a:solidFill>
                <a:latin typeface="Aptos" pitchFamily="34" charset="0"/>
              </a:rPr>
              <a:t> </a:t>
            </a:r>
            <a:r>
              <a:rPr lang="en-US" sz="1400" b="1" dirty="0" err="1">
                <a:solidFill>
                  <a:srgbClr val="3B3561"/>
                </a:solidFill>
                <a:latin typeface="Aptos" pitchFamily="34" charset="0"/>
              </a:rPr>
              <a:t>Allegato</a:t>
            </a:r>
            <a:r>
              <a:rPr lang="en-US" sz="1400" b="1" dirty="0">
                <a:solidFill>
                  <a:srgbClr val="3B3561"/>
                </a:solidFill>
                <a:latin typeface="Aptos" pitchFamily="34" charset="0"/>
              </a:rPr>
              <a:t> V</a:t>
            </a:r>
          </a:p>
        </p:txBody>
      </p:sp>
      <p:sp>
        <p:nvSpPr>
          <p:cNvPr id="12" name="Text 9"/>
          <p:cNvSpPr/>
          <p:nvPr/>
        </p:nvSpPr>
        <p:spPr>
          <a:xfrm>
            <a:off x="3447288" y="1920240"/>
            <a:ext cx="2240280" cy="112471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Software, sistemi, piattaforme, applicazioni, algoritmi e modelli digitali funzionali alla trasformazione digitale.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6016752" y="1051560"/>
            <a:ext cx="2514600" cy="2103120"/>
          </a:xfrm>
          <a:prstGeom prst="roundRect">
            <a:avLst>
              <a:gd name="adj" fmla="val 3478"/>
            </a:avLst>
          </a:prstGeom>
          <a:solidFill>
            <a:srgbClr val="DCEFFB"/>
          </a:solidFill>
          <a:ln w="12700">
            <a:solidFill>
              <a:srgbClr val="D8DEE6">
                <a:alpha val="8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1"/>
          <p:cNvSpPr/>
          <p:nvPr/>
        </p:nvSpPr>
        <p:spPr>
          <a:xfrm>
            <a:off x="6153912" y="1161288"/>
            <a:ext cx="2240280" cy="23774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3B35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 Impianti FER</a:t>
            </a: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6172200" y="1988084"/>
            <a:ext cx="2240280" cy="100289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Beni materiali per autoproduzione e autoconsumo da fonti rinnovabili, inclusi sistemi di accumulo.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1005840" y="3840480"/>
            <a:ext cx="7132320" cy="19659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r>
              <a:rPr lang="en-US" sz="16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 bene deve essere nuovo, strumentale e destinato a strutture produttive in Italia.</a:t>
            </a:r>
          </a:p>
          <a:p>
            <a:endParaRPr lang="en-US" sz="1600" b="1" dirty="0"/>
          </a:p>
          <a:p>
            <a:r>
              <a:rPr lang="en-US" sz="16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 i beni 4.0 è necessario il requisito </a:t>
            </a:r>
            <a:r>
              <a:rPr lang="en-US" sz="16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dell’interconnessione</a:t>
            </a:r>
            <a:r>
              <a:rPr lang="en-US" sz="16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endParaRPr lang="en-US" sz="1600" b="1" dirty="0"/>
          </a:p>
          <a:p>
            <a:r>
              <a:rPr lang="en-US" sz="16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 gli impianti FER occorre verificare dimensionamento, autoconsumo e costi massimi ammissibili.</a:t>
            </a:r>
            <a:endParaRPr lang="en-US" sz="16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/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899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3B3561"/>
          </a:solidFill>
          <a:ln w="12700">
            <a:solidFill>
              <a:srgbClr val="3B356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320040" y="109728"/>
            <a:ext cx="763524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Beni materiali 4.0: sintesi Allegato IV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949440" y="146304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i="1" dirty="0">
                <a:solidFill>
                  <a:srgbClr val="D9E8FF"/>
                </a:solidFill>
              </a:rPr>
              <a:t>Misura</a:t>
            </a:r>
            <a:endParaRPr lang="en-US" sz="750" dirty="0"/>
          </a:p>
        </p:txBody>
      </p:sp>
      <p:sp>
        <p:nvSpPr>
          <p:cNvPr id="7" name="Shape 4"/>
          <p:cNvSpPr/>
          <p:nvPr/>
        </p:nvSpPr>
        <p:spPr>
          <a:xfrm>
            <a:off x="502920" y="1051560"/>
            <a:ext cx="2712720" cy="480060"/>
          </a:xfrm>
          <a:prstGeom prst="rect">
            <a:avLst/>
          </a:prstGeom>
          <a:solidFill>
            <a:srgbClr val="3B3561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548640" y="1088136"/>
            <a:ext cx="2621280" cy="4069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Famiglia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3215640" y="1051560"/>
            <a:ext cx="2712720" cy="480060"/>
          </a:xfrm>
          <a:prstGeom prst="rect">
            <a:avLst/>
          </a:prstGeom>
          <a:solidFill>
            <a:srgbClr val="3B3561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7"/>
          <p:cNvSpPr/>
          <p:nvPr/>
        </p:nvSpPr>
        <p:spPr>
          <a:xfrm>
            <a:off x="3261360" y="1088136"/>
            <a:ext cx="2621280" cy="4069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Esempi</a:t>
            </a:r>
            <a:endParaRPr lang="en-US" sz="1400" dirty="0"/>
          </a:p>
        </p:txBody>
      </p:sp>
      <p:sp>
        <p:nvSpPr>
          <p:cNvPr id="11" name="Shape 8"/>
          <p:cNvSpPr/>
          <p:nvPr/>
        </p:nvSpPr>
        <p:spPr>
          <a:xfrm>
            <a:off x="5928360" y="1051560"/>
            <a:ext cx="2712720" cy="480060"/>
          </a:xfrm>
          <a:prstGeom prst="rect">
            <a:avLst/>
          </a:prstGeom>
          <a:solidFill>
            <a:srgbClr val="3B3561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9"/>
          <p:cNvSpPr/>
          <p:nvPr/>
        </p:nvSpPr>
        <p:spPr>
          <a:xfrm>
            <a:off x="5974080" y="1088136"/>
            <a:ext cx="2621280" cy="4069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Presidio amministrativo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502920" y="1531620"/>
            <a:ext cx="2712720" cy="480060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 sz="2400"/>
          </a:p>
        </p:txBody>
      </p:sp>
      <p:sp>
        <p:nvSpPr>
          <p:cNvPr id="14" name="Text 11"/>
          <p:cNvSpPr/>
          <p:nvPr/>
        </p:nvSpPr>
        <p:spPr>
          <a:xfrm>
            <a:off x="548640" y="1568196"/>
            <a:ext cx="2621280" cy="4069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Macchine e impianti</a:t>
            </a:r>
            <a:endParaRPr lang="en-US" sz="800" dirty="0"/>
          </a:p>
        </p:txBody>
      </p:sp>
      <p:sp>
        <p:nvSpPr>
          <p:cNvPr id="15" name="Shape 12"/>
          <p:cNvSpPr/>
          <p:nvPr/>
        </p:nvSpPr>
        <p:spPr>
          <a:xfrm>
            <a:off x="3215640" y="1531620"/>
            <a:ext cx="2712720" cy="480060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3"/>
          <p:cNvSpPr/>
          <p:nvPr/>
        </p:nvSpPr>
        <p:spPr>
          <a:xfrm>
            <a:off x="3261360" y="1568196"/>
            <a:ext cx="2621280" cy="4069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00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CNC/PLC, robot, AGV, </a:t>
            </a:r>
            <a:r>
              <a:rPr lang="en-US" sz="1000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magazzini</a:t>
            </a:r>
            <a:r>
              <a:rPr lang="en-US" sz="100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000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automatizzati</a:t>
            </a:r>
            <a:endParaRPr lang="en-US" sz="1000" dirty="0"/>
          </a:p>
        </p:txBody>
      </p:sp>
      <p:sp>
        <p:nvSpPr>
          <p:cNvPr id="17" name="Shape 14"/>
          <p:cNvSpPr/>
          <p:nvPr/>
        </p:nvSpPr>
        <p:spPr>
          <a:xfrm>
            <a:off x="5928360" y="1531620"/>
            <a:ext cx="2712720" cy="480060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5"/>
          <p:cNvSpPr/>
          <p:nvPr/>
        </p:nvSpPr>
        <p:spPr>
          <a:xfrm>
            <a:off x="5974080" y="1568196"/>
            <a:ext cx="2621280" cy="4069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categoria bene, costo, data completamento</a:t>
            </a:r>
            <a:endParaRPr lang="en-US" sz="1050" dirty="0"/>
          </a:p>
        </p:txBody>
      </p:sp>
      <p:sp>
        <p:nvSpPr>
          <p:cNvPr id="19" name="Shape 16"/>
          <p:cNvSpPr/>
          <p:nvPr/>
        </p:nvSpPr>
        <p:spPr>
          <a:xfrm>
            <a:off x="502920" y="2011680"/>
            <a:ext cx="2712720" cy="480060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7"/>
          <p:cNvSpPr/>
          <p:nvPr/>
        </p:nvSpPr>
        <p:spPr>
          <a:xfrm>
            <a:off x="548640" y="2048256"/>
            <a:ext cx="2621280" cy="4069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1F2933"/>
                </a:solidFill>
                <a:latin typeface="Aptos" pitchFamily="34" charset="0"/>
              </a:rPr>
              <a:t>Qualità e </a:t>
            </a:r>
            <a:r>
              <a:rPr lang="en-US" sz="1200" dirty="0" err="1">
                <a:solidFill>
                  <a:srgbClr val="1F2933"/>
                </a:solidFill>
                <a:latin typeface="Aptos" pitchFamily="34" charset="0"/>
              </a:rPr>
              <a:t>sostenibilità</a:t>
            </a:r>
            <a:endParaRPr lang="en-US" sz="1200" dirty="0">
              <a:solidFill>
                <a:srgbClr val="1F2933"/>
              </a:solidFill>
              <a:latin typeface="Aptos" pitchFamily="34" charset="0"/>
            </a:endParaRPr>
          </a:p>
        </p:txBody>
      </p:sp>
      <p:sp>
        <p:nvSpPr>
          <p:cNvPr id="21" name="Shape 18"/>
          <p:cNvSpPr/>
          <p:nvPr/>
        </p:nvSpPr>
        <p:spPr>
          <a:xfrm>
            <a:off x="3215640" y="2011680"/>
            <a:ext cx="2712720" cy="480060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19"/>
          <p:cNvSpPr/>
          <p:nvPr/>
        </p:nvSpPr>
        <p:spPr>
          <a:xfrm>
            <a:off x="3261360" y="2048256"/>
            <a:ext cx="2621280" cy="4069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sistemi di misura, monitoraggio, tracciabilità</a:t>
            </a:r>
            <a:endParaRPr lang="en-US" sz="1050" dirty="0"/>
          </a:p>
        </p:txBody>
      </p:sp>
      <p:sp>
        <p:nvSpPr>
          <p:cNvPr id="23" name="Shape 20"/>
          <p:cNvSpPr/>
          <p:nvPr/>
        </p:nvSpPr>
        <p:spPr>
          <a:xfrm>
            <a:off x="5928360" y="2011680"/>
            <a:ext cx="2712720" cy="480060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1"/>
          <p:cNvSpPr/>
          <p:nvPr/>
        </p:nvSpPr>
        <p:spPr>
          <a:xfrm>
            <a:off x="5974080" y="2048256"/>
            <a:ext cx="2621280" cy="4069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descrizione e collegamento al processo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502920" y="2491740"/>
            <a:ext cx="2712720" cy="480060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3"/>
          <p:cNvSpPr/>
          <p:nvPr/>
        </p:nvSpPr>
        <p:spPr>
          <a:xfrm>
            <a:off x="548640" y="2528316"/>
            <a:ext cx="2621280" cy="4069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200" dirty="0">
                <a:solidFill>
                  <a:srgbClr val="1F2933"/>
                </a:solidFill>
                <a:latin typeface="Aptos" pitchFamily="34" charset="0"/>
              </a:rPr>
              <a:t>Ergonomia e </a:t>
            </a:r>
            <a:r>
              <a:rPr lang="en-US" sz="1200" dirty="0" err="1">
                <a:solidFill>
                  <a:srgbClr val="1F2933"/>
                </a:solidFill>
                <a:latin typeface="Aptos" pitchFamily="34" charset="0"/>
              </a:rPr>
              <a:t>sicurezza</a:t>
            </a:r>
            <a:r>
              <a:rPr lang="en-US" sz="1200" dirty="0">
                <a:solidFill>
                  <a:srgbClr val="1F2933"/>
                </a:solidFill>
                <a:latin typeface="Aptos" pitchFamily="34" charset="0"/>
              </a:rPr>
              <a:t> 4.0</a:t>
            </a:r>
          </a:p>
        </p:txBody>
      </p:sp>
      <p:sp>
        <p:nvSpPr>
          <p:cNvPr id="27" name="Shape 24"/>
          <p:cNvSpPr/>
          <p:nvPr/>
        </p:nvSpPr>
        <p:spPr>
          <a:xfrm>
            <a:off x="3215640" y="2491740"/>
            <a:ext cx="2712720" cy="480060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5"/>
          <p:cNvSpPr/>
          <p:nvPr/>
        </p:nvSpPr>
        <p:spPr>
          <a:xfrm>
            <a:off x="3261360" y="2528316"/>
            <a:ext cx="2621280" cy="4069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05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dispositivi intelligenti e interfacce evolute</a:t>
            </a:r>
            <a:endParaRPr lang="en-US" sz="1050" dirty="0"/>
          </a:p>
        </p:txBody>
      </p:sp>
      <p:sp>
        <p:nvSpPr>
          <p:cNvPr id="29" name="Shape 26"/>
          <p:cNvSpPr/>
          <p:nvPr/>
        </p:nvSpPr>
        <p:spPr>
          <a:xfrm>
            <a:off x="5928360" y="2491740"/>
            <a:ext cx="2712720" cy="480060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Text 27"/>
          <p:cNvSpPr/>
          <p:nvPr/>
        </p:nvSpPr>
        <p:spPr>
          <a:xfrm>
            <a:off x="5974080" y="2528316"/>
            <a:ext cx="2621280" cy="4069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coerenza con requisiti Allegato IV</a:t>
            </a:r>
            <a:endParaRPr lang="en-US" sz="1100" dirty="0"/>
          </a:p>
        </p:txBody>
      </p:sp>
      <p:sp>
        <p:nvSpPr>
          <p:cNvPr id="31" name="Shape 28"/>
          <p:cNvSpPr/>
          <p:nvPr/>
        </p:nvSpPr>
        <p:spPr>
          <a:xfrm>
            <a:off x="914400" y="3428999"/>
            <a:ext cx="7315200" cy="1113503"/>
          </a:xfrm>
          <a:prstGeom prst="roundRect">
            <a:avLst>
              <a:gd name="adj" fmla="val 8000"/>
            </a:avLst>
          </a:prstGeom>
          <a:solidFill>
            <a:srgbClr val="EEF8FF"/>
          </a:solidFill>
          <a:ln w="12700">
            <a:solidFill>
              <a:srgbClr val="D8DEE6">
                <a:alpha val="8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Text 29"/>
          <p:cNvSpPr/>
          <p:nvPr/>
        </p:nvSpPr>
        <p:spPr>
          <a:xfrm>
            <a:off x="1051560" y="3538728"/>
            <a:ext cx="7040880" cy="23774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3B35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Requisiti tecnici ricorrenti</a:t>
            </a:r>
            <a:endParaRPr lang="en-US" sz="1200" dirty="0"/>
          </a:p>
        </p:txBody>
      </p:sp>
      <p:sp>
        <p:nvSpPr>
          <p:cNvPr id="33" name="Text 30"/>
          <p:cNvSpPr/>
          <p:nvPr/>
        </p:nvSpPr>
        <p:spPr>
          <a:xfrm>
            <a:off x="1051560" y="3822192"/>
            <a:ext cx="704088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 fontScale="92500" lnSpcReduction="20000"/>
          </a:bodyPr>
          <a:lstStyle/>
          <a:p>
            <a:pPr marL="0" indent="0" algn="l">
              <a:buNone/>
            </a:pPr>
            <a:endParaRPr lang="en-US" sz="920" dirty="0">
              <a:solidFill>
                <a:srgbClr val="1F2933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pPr marL="0" indent="0" algn="l">
              <a:buNone/>
            </a:pPr>
            <a:r>
              <a:rPr lang="en-US" sz="1300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Controllo</a:t>
            </a:r>
            <a:r>
              <a:rPr lang="en-US" sz="130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da CNC/PLC, interconnessione, integrazione automatizzata, interfaccia uomo-macchina, sicurezza e telemanutenzione/monitoraggio ove richiesto.</a:t>
            </a:r>
            <a:endParaRPr lang="en-US" sz="1300" dirty="0"/>
          </a:p>
        </p:txBody>
      </p:sp>
      <p:sp>
        <p:nvSpPr>
          <p:cNvPr id="34" name="Text 31"/>
          <p:cNvSpPr/>
          <p:nvPr/>
        </p:nvSpPr>
        <p:spPr>
          <a:xfrm>
            <a:off x="1051560" y="4728627"/>
            <a:ext cx="7040880" cy="1113503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r>
              <a:rPr lang="en-US" sz="1030" dirty="0">
                <a:solidFill>
                  <a:srgbClr val="FF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N.B.</a:t>
            </a:r>
          </a:p>
          <a:p>
            <a:r>
              <a:rPr lang="en-US" sz="12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classificazione errata del bene può generare ritardi o contestazioni.</a:t>
            </a:r>
            <a:endParaRPr lang="en-US" sz="1200" b="1" dirty="0"/>
          </a:p>
          <a:p>
            <a:r>
              <a:rPr lang="en-US" sz="12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perizia deve supportare la categoria selezionata nel portale.</a:t>
            </a:r>
            <a:endParaRPr lang="en-US" sz="1200" b="1" dirty="0"/>
          </a:p>
          <a:p>
            <a:r>
              <a:rPr lang="en-US" sz="12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È opportuno far validare la classificazione prima dell’invio della preventiva.</a:t>
            </a:r>
            <a:endParaRPr lang="en-US" sz="12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/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3B3561"/>
          </a:solidFill>
          <a:ln w="12700">
            <a:solidFill>
              <a:srgbClr val="3B356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320040" y="109728"/>
            <a:ext cx="763524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Beni immateriali 4.0: sintesi Allegato V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949440" y="146304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i="1" dirty="0">
                <a:solidFill>
                  <a:srgbClr val="D9E8FF"/>
                </a:solidFill>
              </a:rPr>
              <a:t>Misura</a:t>
            </a:r>
            <a:endParaRPr lang="en-US" sz="750" dirty="0"/>
          </a:p>
        </p:txBody>
      </p:sp>
      <p:sp>
        <p:nvSpPr>
          <p:cNvPr id="7" name="Shape 4"/>
          <p:cNvSpPr/>
          <p:nvPr/>
        </p:nvSpPr>
        <p:spPr>
          <a:xfrm>
            <a:off x="685800" y="1051560"/>
            <a:ext cx="3886200" cy="448056"/>
          </a:xfrm>
          <a:prstGeom prst="rect">
            <a:avLst/>
          </a:prstGeom>
          <a:solidFill>
            <a:srgbClr val="3B3561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731520" y="1088136"/>
            <a:ext cx="3794760" cy="37490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86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Area funzionale</a:t>
            </a:r>
            <a:endParaRPr lang="en-US" sz="860" dirty="0"/>
          </a:p>
        </p:txBody>
      </p:sp>
      <p:sp>
        <p:nvSpPr>
          <p:cNvPr id="9" name="Shape 6"/>
          <p:cNvSpPr/>
          <p:nvPr/>
        </p:nvSpPr>
        <p:spPr>
          <a:xfrm>
            <a:off x="4572000" y="1051560"/>
            <a:ext cx="3886200" cy="448056"/>
          </a:xfrm>
          <a:prstGeom prst="rect">
            <a:avLst/>
          </a:prstGeom>
          <a:solidFill>
            <a:srgbClr val="3B3561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7"/>
          <p:cNvSpPr/>
          <p:nvPr/>
        </p:nvSpPr>
        <p:spPr>
          <a:xfrm>
            <a:off x="4617720" y="1088136"/>
            <a:ext cx="3794760" cy="37490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Esempi</a:t>
            </a:r>
            <a:endParaRPr lang="en-US" sz="860" dirty="0"/>
          </a:p>
        </p:txBody>
      </p:sp>
      <p:sp>
        <p:nvSpPr>
          <p:cNvPr id="11" name="Shape 8"/>
          <p:cNvSpPr/>
          <p:nvPr/>
        </p:nvSpPr>
        <p:spPr>
          <a:xfrm>
            <a:off x="685800" y="1499616"/>
            <a:ext cx="3886200" cy="448056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9"/>
          <p:cNvSpPr/>
          <p:nvPr/>
        </p:nvSpPr>
        <p:spPr>
          <a:xfrm>
            <a:off x="731520" y="1536192"/>
            <a:ext cx="3794760" cy="37490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Progettazione e ciclo di vita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4572000" y="1499616"/>
            <a:ext cx="3886200" cy="448056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1"/>
          <p:cNvSpPr/>
          <p:nvPr/>
        </p:nvSpPr>
        <p:spPr>
          <a:xfrm>
            <a:off x="4617720" y="1536192"/>
            <a:ext cx="3794760" cy="37490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CAD/CAE, PLM, PDM, simulazione, modellazione 3D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685800" y="1947672"/>
            <a:ext cx="3886200" cy="448056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3"/>
          <p:cNvSpPr/>
          <p:nvPr/>
        </p:nvSpPr>
        <p:spPr>
          <a:xfrm>
            <a:off x="731520" y="1984248"/>
            <a:ext cx="3794760" cy="37490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400" dirty="0">
                <a:solidFill>
                  <a:srgbClr val="1F2933"/>
                </a:solidFill>
                <a:latin typeface="Aptos" pitchFamily="34" charset="0"/>
              </a:rPr>
              <a:t>Fabbrica e </a:t>
            </a:r>
            <a:r>
              <a:rPr lang="en-US" sz="1400" dirty="0" err="1">
                <a:solidFill>
                  <a:srgbClr val="1F2933"/>
                </a:solidFill>
                <a:latin typeface="Aptos" pitchFamily="34" charset="0"/>
              </a:rPr>
              <a:t>produzione</a:t>
            </a:r>
            <a:endParaRPr lang="en-US" sz="1400" dirty="0">
              <a:solidFill>
                <a:srgbClr val="1F2933"/>
              </a:solidFill>
              <a:latin typeface="Aptos" pitchFamily="34" charset="0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4572000" y="1947672"/>
            <a:ext cx="3886200" cy="448056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5"/>
          <p:cNvSpPr/>
          <p:nvPr/>
        </p:nvSpPr>
        <p:spPr>
          <a:xfrm>
            <a:off x="4617720" y="1984248"/>
            <a:ext cx="3794760" cy="37490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MES, SCADA, CMMS, IIoT, monitoraggio macchine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685800" y="2395728"/>
            <a:ext cx="3886200" cy="448056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7"/>
          <p:cNvSpPr/>
          <p:nvPr/>
        </p:nvSpPr>
        <p:spPr>
          <a:xfrm>
            <a:off x="731520" y="2432304"/>
            <a:ext cx="3794760" cy="37490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indent="0">
              <a:buNone/>
            </a:pPr>
            <a:r>
              <a:rPr lang="en-US" sz="1400" dirty="0">
                <a:solidFill>
                  <a:srgbClr val="1F2933"/>
                </a:solidFill>
                <a:latin typeface="Aptos" pitchFamily="34" charset="0"/>
              </a:rPr>
              <a:t>Decision support e </a:t>
            </a:r>
            <a:r>
              <a:rPr lang="en-US" sz="1400" dirty="0" err="1">
                <a:solidFill>
                  <a:srgbClr val="1F2933"/>
                </a:solidFill>
                <a:latin typeface="Aptos" pitchFamily="34" charset="0"/>
              </a:rPr>
              <a:t>dati</a:t>
            </a:r>
            <a:endParaRPr lang="en-US" sz="1400" dirty="0">
              <a:solidFill>
                <a:srgbClr val="1F2933"/>
              </a:solidFill>
              <a:latin typeface="Aptos" pitchFamily="34" charset="0"/>
            </a:endParaRPr>
          </a:p>
        </p:txBody>
      </p:sp>
      <p:sp>
        <p:nvSpPr>
          <p:cNvPr id="21" name="Shape 18"/>
          <p:cNvSpPr/>
          <p:nvPr/>
        </p:nvSpPr>
        <p:spPr>
          <a:xfrm>
            <a:off x="4572000" y="2395728"/>
            <a:ext cx="3886200" cy="448056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19"/>
          <p:cNvSpPr/>
          <p:nvPr/>
        </p:nvSpPr>
        <p:spPr>
          <a:xfrm>
            <a:off x="4617720" y="2432304"/>
            <a:ext cx="3794760" cy="37490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/>
            <a:r>
              <a:rPr lang="en-US" sz="1100" dirty="0">
                <a:solidFill>
                  <a:srgbClr val="1F2933"/>
                </a:solidFill>
                <a:latin typeface="Aptos" pitchFamily="34" charset="0"/>
              </a:rPr>
              <a:t>analytics, AI, machine learning, digital twin</a:t>
            </a:r>
          </a:p>
        </p:txBody>
      </p:sp>
      <p:sp>
        <p:nvSpPr>
          <p:cNvPr id="23" name="Shape 20"/>
          <p:cNvSpPr/>
          <p:nvPr/>
        </p:nvSpPr>
        <p:spPr>
          <a:xfrm>
            <a:off x="685800" y="2843784"/>
            <a:ext cx="3886200" cy="448056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1"/>
          <p:cNvSpPr/>
          <p:nvPr/>
        </p:nvSpPr>
        <p:spPr>
          <a:xfrm>
            <a:off x="731520" y="2880360"/>
            <a:ext cx="3794760" cy="37490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Energia, sicurezza, logistica</a:t>
            </a:r>
            <a:endParaRPr lang="en-US" sz="1400" dirty="0"/>
          </a:p>
        </p:txBody>
      </p:sp>
      <p:sp>
        <p:nvSpPr>
          <p:cNvPr id="25" name="Shape 22"/>
          <p:cNvSpPr/>
          <p:nvPr/>
        </p:nvSpPr>
        <p:spPr>
          <a:xfrm>
            <a:off x="4617720" y="2834640"/>
            <a:ext cx="3886200" cy="448056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3"/>
          <p:cNvSpPr/>
          <p:nvPr/>
        </p:nvSpPr>
        <p:spPr>
          <a:xfrm>
            <a:off x="4617720" y="2880360"/>
            <a:ext cx="3794760" cy="37490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EMS, microgrid, cybersecurity, supply chain</a:t>
            </a:r>
            <a:endParaRPr lang="en-US" sz="1100" dirty="0"/>
          </a:p>
        </p:txBody>
      </p:sp>
      <p:sp>
        <p:nvSpPr>
          <p:cNvPr id="27" name="Shape 24"/>
          <p:cNvSpPr/>
          <p:nvPr/>
        </p:nvSpPr>
        <p:spPr>
          <a:xfrm>
            <a:off x="1005840" y="4334256"/>
            <a:ext cx="7132320" cy="960120"/>
          </a:xfrm>
          <a:prstGeom prst="roundRect">
            <a:avLst>
              <a:gd name="adj" fmla="val 7619"/>
            </a:avLst>
          </a:prstGeom>
          <a:solidFill>
            <a:srgbClr val="DCEFFB"/>
          </a:solidFill>
          <a:ln w="12700">
            <a:solidFill>
              <a:srgbClr val="D8DEE6">
                <a:alpha val="8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5"/>
          <p:cNvSpPr/>
          <p:nvPr/>
        </p:nvSpPr>
        <p:spPr>
          <a:xfrm>
            <a:off x="1188720" y="4420092"/>
            <a:ext cx="6858000" cy="23774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N.B.</a:t>
            </a:r>
            <a:endParaRPr lang="en-US" sz="1000" dirty="0">
              <a:solidFill>
                <a:srgbClr val="FF0000"/>
              </a:solidFill>
            </a:endParaRPr>
          </a:p>
        </p:txBody>
      </p:sp>
      <p:sp>
        <p:nvSpPr>
          <p:cNvPr id="29" name="Text 26"/>
          <p:cNvSpPr/>
          <p:nvPr/>
        </p:nvSpPr>
        <p:spPr>
          <a:xfrm>
            <a:off x="1188720" y="4756208"/>
            <a:ext cx="685800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 fontScale="92500"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 software e piattaforme occorre verificare che siano ammortizzabili, strumentali e durevoli. </a:t>
            </a:r>
          </a:p>
          <a:p>
            <a:pPr marL="0" indent="0" algn="l">
              <a:buNone/>
            </a:pPr>
            <a:r>
              <a:rPr lang="en-US" sz="140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 tema cloud/SaaS va trattato con prudenza e attendendo eventuali chiarimenti ufficiali.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/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3B3561"/>
          </a:solidFill>
          <a:ln w="12700">
            <a:solidFill>
              <a:srgbClr val="3B356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320040" y="109728"/>
            <a:ext cx="763524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Investimenti FER e sistemi di accumulo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949440" y="146304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i="1" dirty="0">
                <a:solidFill>
                  <a:srgbClr val="D9E8FF"/>
                </a:solidFill>
              </a:rPr>
              <a:t>Misura</a:t>
            </a:r>
            <a:endParaRPr lang="en-US" sz="750" dirty="0"/>
          </a:p>
        </p:txBody>
      </p:sp>
      <p:sp>
        <p:nvSpPr>
          <p:cNvPr id="7" name="Text 4"/>
          <p:cNvSpPr/>
          <p:nvPr/>
        </p:nvSpPr>
        <p:spPr>
          <a:xfrm>
            <a:off x="594360" y="1005840"/>
            <a:ext cx="4114800" cy="22860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 lnSpcReduction="10000"/>
          </a:bodyPr>
          <a:lstStyle/>
          <a:p>
            <a:r>
              <a:rPr lang="en-US" sz="140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Investimenti finalizzati all’autoproduzione di energia da fonti rinnovabili destinata </a:t>
            </a:r>
            <a:r>
              <a:rPr lang="en-US" sz="1400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all’autoconsumo</a:t>
            </a:r>
            <a:r>
              <a:rPr lang="en-US" sz="140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endParaRPr lang="en-US" sz="1400" dirty="0"/>
          </a:p>
          <a:p>
            <a:r>
              <a:rPr lang="en-US" sz="140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Sono inclusi, ove coerenti, gli impianti per lo stoccaggio dell’energia </a:t>
            </a:r>
            <a:r>
              <a:rPr lang="en-US" sz="1400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prodotta</a:t>
            </a:r>
            <a:r>
              <a:rPr lang="en-US" sz="140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endParaRPr lang="en-US" sz="1400" dirty="0"/>
          </a:p>
          <a:p>
            <a:r>
              <a:rPr lang="en-US" sz="140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producibilità complessiva degli impianti elettrici non deve superare il 105% del fabbisogno </a:t>
            </a:r>
            <a:r>
              <a:rPr lang="en-US" sz="1400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rilevante</a:t>
            </a:r>
            <a:r>
              <a:rPr lang="en-US" sz="140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endParaRPr lang="en-US" sz="1400" dirty="0"/>
          </a:p>
          <a:p>
            <a:r>
              <a:rPr lang="en-US" sz="140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Vanno rispettati i costi massimi ammissibili previsti dall’allegato tecnico al decreto.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956048" y="932688"/>
            <a:ext cx="3621024" cy="2478024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9" name="Image 1" descr="/mnt/data/assets/guide/page12-1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3480" y="960120"/>
            <a:ext cx="3566160" cy="242316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983480" y="3429000"/>
            <a:ext cx="3566160" cy="182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ctr">
              <a:buNone/>
            </a:pPr>
            <a:r>
              <a:rPr lang="en-US" sz="750" i="1" dirty="0">
                <a:solidFill>
                  <a:srgbClr val="4E53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estratto Guida GSE: step spese impianti FER</a:t>
            </a:r>
            <a:endParaRPr lang="en-US" sz="750" dirty="0"/>
          </a:p>
        </p:txBody>
      </p:sp>
      <p:sp>
        <p:nvSpPr>
          <p:cNvPr id="11" name="Shape 7"/>
          <p:cNvSpPr/>
          <p:nvPr/>
        </p:nvSpPr>
        <p:spPr>
          <a:xfrm>
            <a:off x="868680" y="4069080"/>
            <a:ext cx="7406640" cy="960120"/>
          </a:xfrm>
          <a:prstGeom prst="roundRect">
            <a:avLst>
              <a:gd name="adj" fmla="val 7619"/>
            </a:avLst>
          </a:prstGeom>
          <a:solidFill>
            <a:srgbClr val="EEF8FF"/>
          </a:solidFill>
          <a:ln w="12700">
            <a:solidFill>
              <a:srgbClr val="D8DEE6">
                <a:alpha val="8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8"/>
          <p:cNvSpPr/>
          <p:nvPr/>
        </p:nvSpPr>
        <p:spPr>
          <a:xfrm>
            <a:off x="1005840" y="4178808"/>
            <a:ext cx="7132320" cy="23774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200" b="1" dirty="0">
                <a:solidFill>
                  <a:srgbClr val="FF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Dati da raccogliere prima del portale</a:t>
            </a:r>
            <a:endParaRPr lang="en-US" sz="1200" dirty="0">
              <a:solidFill>
                <a:srgbClr val="FF0000"/>
              </a:solidFill>
            </a:endParaRPr>
          </a:p>
        </p:txBody>
      </p:sp>
      <p:sp>
        <p:nvSpPr>
          <p:cNvPr id="13" name="Text 9"/>
          <p:cNvSpPr/>
          <p:nvPr/>
        </p:nvSpPr>
        <p:spPr>
          <a:xfrm>
            <a:off x="1005840" y="4462272"/>
            <a:ext cx="713232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Consumi annui, fabbisogno energetico, POD, potenza prevista, capacità di accumulo, costi per tipologia, date previste e documentazione tecnica di progetto.</a:t>
            </a:r>
            <a:endParaRPr lang="en-US" sz="11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/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3B3561"/>
          </a:solidFill>
          <a:ln w="12700">
            <a:solidFill>
              <a:srgbClr val="3B356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320040" y="109728"/>
            <a:ext cx="763524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Il nuovo iter obbligatorio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949440" y="146304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i="1" dirty="0">
                <a:solidFill>
                  <a:srgbClr val="D9E8FF"/>
                </a:solidFill>
              </a:rPr>
              <a:t>Procedura GSE</a:t>
            </a:r>
            <a:endParaRPr lang="en-US" sz="750" dirty="0"/>
          </a:p>
        </p:txBody>
      </p:sp>
      <p:sp>
        <p:nvSpPr>
          <p:cNvPr id="7" name="Shape 4"/>
          <p:cNvSpPr/>
          <p:nvPr/>
        </p:nvSpPr>
        <p:spPr>
          <a:xfrm>
            <a:off x="502920" y="1097280"/>
            <a:ext cx="1525219" cy="777240"/>
          </a:xfrm>
          <a:prstGeom prst="chevron">
            <a:avLst/>
          </a:prstGeom>
          <a:solidFill>
            <a:srgbClr val="3B3561"/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576072" y="1207008"/>
            <a:ext cx="1378915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Preventiva</a:t>
            </a:r>
            <a:endParaRPr lang="en-US" sz="920" dirty="0"/>
          </a:p>
        </p:txBody>
      </p:sp>
      <p:sp>
        <p:nvSpPr>
          <p:cNvPr id="9" name="Shape 6"/>
          <p:cNvSpPr/>
          <p:nvPr/>
        </p:nvSpPr>
        <p:spPr>
          <a:xfrm>
            <a:off x="2156155" y="1097280"/>
            <a:ext cx="1525219" cy="777240"/>
          </a:xfrm>
          <a:prstGeom prst="chevron">
            <a:avLst/>
          </a:prstGeom>
          <a:solidFill>
            <a:srgbClr val="2D74A3"/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7"/>
          <p:cNvSpPr/>
          <p:nvPr/>
        </p:nvSpPr>
        <p:spPr>
          <a:xfrm>
            <a:off x="2229307" y="1207008"/>
            <a:ext cx="1378915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Esito GSE</a:t>
            </a:r>
            <a:endParaRPr lang="en-US" sz="920" dirty="0"/>
          </a:p>
        </p:txBody>
      </p:sp>
      <p:sp>
        <p:nvSpPr>
          <p:cNvPr id="11" name="Shape 8"/>
          <p:cNvSpPr/>
          <p:nvPr/>
        </p:nvSpPr>
        <p:spPr>
          <a:xfrm>
            <a:off x="3809390" y="1097280"/>
            <a:ext cx="1525219" cy="777240"/>
          </a:xfrm>
          <a:prstGeom prst="chevron">
            <a:avLst/>
          </a:prstGeom>
          <a:solidFill>
            <a:srgbClr val="2D74A3"/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9"/>
          <p:cNvSpPr/>
          <p:nvPr/>
        </p:nvSpPr>
        <p:spPr>
          <a:xfrm>
            <a:off x="3882542" y="1207008"/>
            <a:ext cx="1378915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Conferma 20%</a:t>
            </a:r>
            <a:endParaRPr lang="en-US" sz="920" dirty="0"/>
          </a:p>
        </p:txBody>
      </p:sp>
      <p:sp>
        <p:nvSpPr>
          <p:cNvPr id="13" name="Shape 10"/>
          <p:cNvSpPr/>
          <p:nvPr/>
        </p:nvSpPr>
        <p:spPr>
          <a:xfrm>
            <a:off x="5462626" y="1097280"/>
            <a:ext cx="1525219" cy="777240"/>
          </a:xfrm>
          <a:prstGeom prst="chevron">
            <a:avLst/>
          </a:prstGeom>
          <a:solidFill>
            <a:srgbClr val="2D74A3"/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1"/>
          <p:cNvSpPr/>
          <p:nvPr/>
        </p:nvSpPr>
        <p:spPr>
          <a:xfrm>
            <a:off x="5535778" y="1207008"/>
            <a:ext cx="1378915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Completamento</a:t>
            </a:r>
            <a:endParaRPr lang="en-US" sz="920" dirty="0"/>
          </a:p>
        </p:txBody>
      </p:sp>
      <p:sp>
        <p:nvSpPr>
          <p:cNvPr id="15" name="Shape 12"/>
          <p:cNvSpPr/>
          <p:nvPr/>
        </p:nvSpPr>
        <p:spPr>
          <a:xfrm>
            <a:off x="7115861" y="1097280"/>
            <a:ext cx="1525219" cy="777240"/>
          </a:xfrm>
          <a:prstGeom prst="chevron">
            <a:avLst/>
          </a:prstGeom>
          <a:solidFill>
            <a:srgbClr val="087F5B"/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3"/>
          <p:cNvSpPr/>
          <p:nvPr/>
        </p:nvSpPr>
        <p:spPr>
          <a:xfrm>
            <a:off x="7189013" y="1207008"/>
            <a:ext cx="1378915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Fruizione</a:t>
            </a:r>
            <a:endParaRPr lang="en-US" sz="920" dirty="0"/>
          </a:p>
        </p:txBody>
      </p:sp>
      <p:sp>
        <p:nvSpPr>
          <p:cNvPr id="17" name="Shape 14"/>
          <p:cNvSpPr/>
          <p:nvPr/>
        </p:nvSpPr>
        <p:spPr>
          <a:xfrm>
            <a:off x="914400" y="2423160"/>
            <a:ext cx="7315200" cy="914400"/>
          </a:xfrm>
          <a:prstGeom prst="roundRect">
            <a:avLst>
              <a:gd name="adj" fmla="val 8000"/>
            </a:avLst>
          </a:prstGeom>
          <a:solidFill>
            <a:srgbClr val="DCEFFB"/>
          </a:solidFill>
          <a:ln w="12700">
            <a:solidFill>
              <a:srgbClr val="D8DEE6">
                <a:alpha val="8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5"/>
          <p:cNvSpPr/>
          <p:nvPr/>
        </p:nvSpPr>
        <p:spPr>
          <a:xfrm>
            <a:off x="1051560" y="2532888"/>
            <a:ext cx="7040880" cy="23774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3B35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Procedura sequenziale</a:t>
            </a:r>
            <a:endParaRPr lang="en-US" sz="1000" dirty="0"/>
          </a:p>
        </p:txBody>
      </p:sp>
      <p:sp>
        <p:nvSpPr>
          <p:cNvPr id="19" name="Text 16"/>
          <p:cNvSpPr/>
          <p:nvPr/>
        </p:nvSpPr>
        <p:spPr>
          <a:xfrm>
            <a:off x="1051560" y="2816352"/>
            <a:ext cx="704088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92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Ogni fase presuppone la precedente. La conferma non può ampliare il perimetro della preventiva; il completamento non può riguardare beni diversi o importi superiori rispetto alla conferma.</a:t>
            </a:r>
            <a:endParaRPr lang="en-US" sz="920" dirty="0"/>
          </a:p>
        </p:txBody>
      </p:sp>
      <p:sp>
        <p:nvSpPr>
          <p:cNvPr id="20" name="Shape 17"/>
          <p:cNvSpPr/>
          <p:nvPr/>
        </p:nvSpPr>
        <p:spPr>
          <a:xfrm>
            <a:off x="594360" y="3794760"/>
            <a:ext cx="2651760" cy="354330"/>
          </a:xfrm>
          <a:prstGeom prst="rect">
            <a:avLst/>
          </a:prstGeom>
          <a:solidFill>
            <a:srgbClr val="3B3561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8"/>
          <p:cNvSpPr/>
          <p:nvPr/>
        </p:nvSpPr>
        <p:spPr>
          <a:xfrm>
            <a:off x="640080" y="3831336"/>
            <a:ext cx="2560320" cy="28117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86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Fase</a:t>
            </a:r>
            <a:endParaRPr lang="en-US" sz="860" dirty="0"/>
          </a:p>
        </p:txBody>
      </p:sp>
      <p:sp>
        <p:nvSpPr>
          <p:cNvPr id="22" name="Shape 19"/>
          <p:cNvSpPr/>
          <p:nvPr/>
        </p:nvSpPr>
        <p:spPr>
          <a:xfrm>
            <a:off x="3246120" y="3794760"/>
            <a:ext cx="2651760" cy="354330"/>
          </a:xfrm>
          <a:prstGeom prst="rect">
            <a:avLst/>
          </a:prstGeom>
          <a:solidFill>
            <a:srgbClr val="3B3561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20"/>
          <p:cNvSpPr/>
          <p:nvPr/>
        </p:nvSpPr>
        <p:spPr>
          <a:xfrm>
            <a:off x="3291840" y="3831336"/>
            <a:ext cx="2560320" cy="28117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Obiettivo</a:t>
            </a:r>
            <a:endParaRPr lang="en-US" sz="860" dirty="0"/>
          </a:p>
        </p:txBody>
      </p:sp>
      <p:sp>
        <p:nvSpPr>
          <p:cNvPr id="24" name="Shape 21"/>
          <p:cNvSpPr/>
          <p:nvPr/>
        </p:nvSpPr>
        <p:spPr>
          <a:xfrm>
            <a:off x="5897880" y="3794760"/>
            <a:ext cx="2651760" cy="354330"/>
          </a:xfrm>
          <a:prstGeom prst="rect">
            <a:avLst/>
          </a:prstGeom>
          <a:solidFill>
            <a:srgbClr val="3B3561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2"/>
          <p:cNvSpPr/>
          <p:nvPr/>
        </p:nvSpPr>
        <p:spPr>
          <a:xfrm>
            <a:off x="5943600" y="3831336"/>
            <a:ext cx="2560320" cy="28117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Responsabilità amministrativa</a:t>
            </a:r>
            <a:endParaRPr lang="en-US" sz="860" dirty="0"/>
          </a:p>
        </p:txBody>
      </p:sp>
      <p:sp>
        <p:nvSpPr>
          <p:cNvPr id="26" name="Shape 23"/>
          <p:cNvSpPr/>
          <p:nvPr/>
        </p:nvSpPr>
        <p:spPr>
          <a:xfrm>
            <a:off x="594360" y="4149090"/>
            <a:ext cx="2651760" cy="354330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Text 24"/>
          <p:cNvSpPr/>
          <p:nvPr/>
        </p:nvSpPr>
        <p:spPr>
          <a:xfrm>
            <a:off x="640080" y="4185666"/>
            <a:ext cx="2560320" cy="28117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80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Preventiva</a:t>
            </a:r>
            <a:endParaRPr lang="en-US" sz="800" dirty="0"/>
          </a:p>
        </p:txBody>
      </p:sp>
      <p:sp>
        <p:nvSpPr>
          <p:cNvPr id="28" name="Shape 25"/>
          <p:cNvSpPr/>
          <p:nvPr/>
        </p:nvSpPr>
        <p:spPr>
          <a:xfrm>
            <a:off x="3246120" y="4149090"/>
            <a:ext cx="2651760" cy="354330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Text 26"/>
          <p:cNvSpPr/>
          <p:nvPr/>
        </p:nvSpPr>
        <p:spPr>
          <a:xfrm>
            <a:off x="3291840" y="4185666"/>
            <a:ext cx="2560320" cy="28117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prenotare e dichiarare il programma</a:t>
            </a:r>
            <a:endParaRPr lang="en-US" sz="800" dirty="0"/>
          </a:p>
        </p:txBody>
      </p:sp>
      <p:sp>
        <p:nvSpPr>
          <p:cNvPr id="30" name="Shape 27"/>
          <p:cNvSpPr/>
          <p:nvPr/>
        </p:nvSpPr>
        <p:spPr>
          <a:xfrm>
            <a:off x="5897880" y="4149090"/>
            <a:ext cx="2651760" cy="354330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Text 28"/>
          <p:cNvSpPr/>
          <p:nvPr/>
        </p:nvSpPr>
        <p:spPr>
          <a:xfrm>
            <a:off x="5943600" y="4185666"/>
            <a:ext cx="2560320" cy="28117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dati impresa, sede, beni, costi, date</a:t>
            </a:r>
            <a:endParaRPr lang="en-US" sz="800" dirty="0"/>
          </a:p>
        </p:txBody>
      </p:sp>
      <p:sp>
        <p:nvSpPr>
          <p:cNvPr id="32" name="Shape 29"/>
          <p:cNvSpPr/>
          <p:nvPr/>
        </p:nvSpPr>
        <p:spPr>
          <a:xfrm>
            <a:off x="594360" y="4503420"/>
            <a:ext cx="2651760" cy="354330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Text 30"/>
          <p:cNvSpPr/>
          <p:nvPr/>
        </p:nvSpPr>
        <p:spPr>
          <a:xfrm>
            <a:off x="640080" y="4539996"/>
            <a:ext cx="2560320" cy="28117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80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Conferma 20%</a:t>
            </a:r>
            <a:endParaRPr lang="en-US" sz="800" dirty="0"/>
          </a:p>
        </p:txBody>
      </p:sp>
      <p:sp>
        <p:nvSpPr>
          <p:cNvPr id="34" name="Shape 31"/>
          <p:cNvSpPr/>
          <p:nvPr/>
        </p:nvSpPr>
        <p:spPr>
          <a:xfrm>
            <a:off x="3246120" y="4503420"/>
            <a:ext cx="2651760" cy="354330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5" name="Text 32"/>
          <p:cNvSpPr/>
          <p:nvPr/>
        </p:nvSpPr>
        <p:spPr>
          <a:xfrm>
            <a:off x="3291840" y="4539996"/>
            <a:ext cx="2560320" cy="28117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consolidare l’impegno</a:t>
            </a:r>
            <a:endParaRPr lang="en-US" sz="800" dirty="0"/>
          </a:p>
        </p:txBody>
      </p:sp>
      <p:sp>
        <p:nvSpPr>
          <p:cNvPr id="36" name="Shape 33"/>
          <p:cNvSpPr/>
          <p:nvPr/>
        </p:nvSpPr>
        <p:spPr>
          <a:xfrm>
            <a:off x="5897880" y="4503420"/>
            <a:ext cx="2651760" cy="354330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Text 34"/>
          <p:cNvSpPr/>
          <p:nvPr/>
        </p:nvSpPr>
        <p:spPr>
          <a:xfrm>
            <a:off x="5943600" y="4539996"/>
            <a:ext cx="2560320" cy="28117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ordine, acconti/fatture, scadenza 60 giorni</a:t>
            </a:r>
            <a:endParaRPr lang="en-US" sz="800" dirty="0"/>
          </a:p>
        </p:txBody>
      </p:sp>
      <p:sp>
        <p:nvSpPr>
          <p:cNvPr id="38" name="Shape 35"/>
          <p:cNvSpPr/>
          <p:nvPr/>
        </p:nvSpPr>
        <p:spPr>
          <a:xfrm>
            <a:off x="594360" y="4857750"/>
            <a:ext cx="2651760" cy="354330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9" name="Text 36"/>
          <p:cNvSpPr/>
          <p:nvPr/>
        </p:nvSpPr>
        <p:spPr>
          <a:xfrm>
            <a:off x="640080" y="4894326"/>
            <a:ext cx="2560320" cy="28117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80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Completamento</a:t>
            </a:r>
            <a:endParaRPr lang="en-US" sz="800" dirty="0"/>
          </a:p>
        </p:txBody>
      </p:sp>
      <p:sp>
        <p:nvSpPr>
          <p:cNvPr id="40" name="Shape 37"/>
          <p:cNvSpPr/>
          <p:nvPr/>
        </p:nvSpPr>
        <p:spPr>
          <a:xfrm>
            <a:off x="3246120" y="4857750"/>
            <a:ext cx="2651760" cy="354330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" name="Text 38"/>
          <p:cNvSpPr/>
          <p:nvPr/>
        </p:nvSpPr>
        <p:spPr>
          <a:xfrm>
            <a:off x="3291840" y="4894326"/>
            <a:ext cx="2560320" cy="28117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chiudere investimento</a:t>
            </a:r>
            <a:endParaRPr lang="en-US" sz="800" dirty="0"/>
          </a:p>
        </p:txBody>
      </p:sp>
      <p:sp>
        <p:nvSpPr>
          <p:cNvPr id="42" name="Shape 39"/>
          <p:cNvSpPr/>
          <p:nvPr/>
        </p:nvSpPr>
        <p:spPr>
          <a:xfrm>
            <a:off x="5897880" y="4857750"/>
            <a:ext cx="2651760" cy="354330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3" name="Text 40"/>
          <p:cNvSpPr/>
          <p:nvPr/>
        </p:nvSpPr>
        <p:spPr>
          <a:xfrm>
            <a:off x="5943600" y="4894326"/>
            <a:ext cx="2560320" cy="28117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interconnessione, perizia, certificazione, esito GSE</a:t>
            </a:r>
            <a:endParaRPr lang="en-US" sz="800" dirty="0"/>
          </a:p>
        </p:txBody>
      </p:sp>
      <p:pic>
        <p:nvPicPr>
          <p:cNvPr id="44" name="Immagine 43">
            <a:extLst>
              <a:ext uri="{FF2B5EF4-FFF2-40B4-BE49-F238E27FC236}">
                <a16:creationId xmlns:a16="http://schemas.microsoft.com/office/drawing/2014/main" id="{8AAAD881-CCAF-0366-8CA0-436E9A5B8B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45746"/>
            <a:ext cx="9144000" cy="516650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/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2112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3B3561"/>
          </a:solidFill>
          <a:ln w="12700">
            <a:solidFill>
              <a:srgbClr val="3B356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320040" y="109728"/>
            <a:ext cx="763524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Il nuovo iter obbligatorio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949440" y="146304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i="1" dirty="0">
                <a:solidFill>
                  <a:srgbClr val="D9E8FF"/>
                </a:solidFill>
              </a:rPr>
              <a:t>Procedura GSE</a:t>
            </a:r>
            <a:endParaRPr lang="en-US" sz="750" dirty="0"/>
          </a:p>
        </p:txBody>
      </p:sp>
      <p:sp>
        <p:nvSpPr>
          <p:cNvPr id="7" name="Shape 4"/>
          <p:cNvSpPr/>
          <p:nvPr/>
        </p:nvSpPr>
        <p:spPr>
          <a:xfrm>
            <a:off x="502920" y="1097280"/>
            <a:ext cx="1525219" cy="777240"/>
          </a:xfrm>
          <a:prstGeom prst="chevron">
            <a:avLst/>
          </a:prstGeom>
          <a:solidFill>
            <a:srgbClr val="3B3561"/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576072" y="1207008"/>
            <a:ext cx="1378915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Preventiva</a:t>
            </a:r>
            <a:endParaRPr lang="en-US" sz="920" dirty="0"/>
          </a:p>
        </p:txBody>
      </p:sp>
      <p:sp>
        <p:nvSpPr>
          <p:cNvPr id="9" name="Shape 6"/>
          <p:cNvSpPr/>
          <p:nvPr/>
        </p:nvSpPr>
        <p:spPr>
          <a:xfrm>
            <a:off x="2156155" y="1097280"/>
            <a:ext cx="1525219" cy="777240"/>
          </a:xfrm>
          <a:prstGeom prst="chevron">
            <a:avLst/>
          </a:prstGeom>
          <a:solidFill>
            <a:srgbClr val="2D74A3"/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7"/>
          <p:cNvSpPr/>
          <p:nvPr/>
        </p:nvSpPr>
        <p:spPr>
          <a:xfrm>
            <a:off x="2229307" y="1207008"/>
            <a:ext cx="1378915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Esito GSE</a:t>
            </a:r>
            <a:endParaRPr lang="en-US" sz="920" dirty="0"/>
          </a:p>
        </p:txBody>
      </p:sp>
      <p:sp>
        <p:nvSpPr>
          <p:cNvPr id="11" name="Shape 8"/>
          <p:cNvSpPr/>
          <p:nvPr/>
        </p:nvSpPr>
        <p:spPr>
          <a:xfrm>
            <a:off x="3809390" y="1097280"/>
            <a:ext cx="1525219" cy="777240"/>
          </a:xfrm>
          <a:prstGeom prst="chevron">
            <a:avLst/>
          </a:prstGeom>
          <a:solidFill>
            <a:srgbClr val="2D74A3"/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9"/>
          <p:cNvSpPr/>
          <p:nvPr/>
        </p:nvSpPr>
        <p:spPr>
          <a:xfrm>
            <a:off x="3882542" y="1207008"/>
            <a:ext cx="1378915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Conferma 20%</a:t>
            </a:r>
            <a:endParaRPr lang="en-US" sz="920" dirty="0"/>
          </a:p>
        </p:txBody>
      </p:sp>
      <p:sp>
        <p:nvSpPr>
          <p:cNvPr id="13" name="Shape 10"/>
          <p:cNvSpPr/>
          <p:nvPr/>
        </p:nvSpPr>
        <p:spPr>
          <a:xfrm>
            <a:off x="5462626" y="1097280"/>
            <a:ext cx="1525219" cy="777240"/>
          </a:xfrm>
          <a:prstGeom prst="chevron">
            <a:avLst/>
          </a:prstGeom>
          <a:solidFill>
            <a:srgbClr val="2D74A3"/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1"/>
          <p:cNvSpPr/>
          <p:nvPr/>
        </p:nvSpPr>
        <p:spPr>
          <a:xfrm>
            <a:off x="5535778" y="1207008"/>
            <a:ext cx="1378915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Completamento</a:t>
            </a:r>
            <a:endParaRPr lang="en-US" sz="920" dirty="0"/>
          </a:p>
        </p:txBody>
      </p:sp>
      <p:sp>
        <p:nvSpPr>
          <p:cNvPr id="15" name="Shape 12"/>
          <p:cNvSpPr/>
          <p:nvPr/>
        </p:nvSpPr>
        <p:spPr>
          <a:xfrm>
            <a:off x="7115861" y="1097280"/>
            <a:ext cx="1525219" cy="777240"/>
          </a:xfrm>
          <a:prstGeom prst="chevron">
            <a:avLst/>
          </a:prstGeom>
          <a:solidFill>
            <a:srgbClr val="087F5B"/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3"/>
          <p:cNvSpPr/>
          <p:nvPr/>
        </p:nvSpPr>
        <p:spPr>
          <a:xfrm>
            <a:off x="7189013" y="1207008"/>
            <a:ext cx="1378915" cy="6400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Fruizione</a:t>
            </a:r>
            <a:endParaRPr lang="en-US" sz="920" dirty="0"/>
          </a:p>
        </p:txBody>
      </p:sp>
      <p:sp>
        <p:nvSpPr>
          <p:cNvPr id="17" name="Shape 14"/>
          <p:cNvSpPr/>
          <p:nvPr/>
        </p:nvSpPr>
        <p:spPr>
          <a:xfrm>
            <a:off x="914400" y="2423160"/>
            <a:ext cx="7315200" cy="914400"/>
          </a:xfrm>
          <a:prstGeom prst="roundRect">
            <a:avLst>
              <a:gd name="adj" fmla="val 8000"/>
            </a:avLst>
          </a:prstGeom>
          <a:solidFill>
            <a:srgbClr val="DCEFFB"/>
          </a:solidFill>
          <a:ln w="12700">
            <a:solidFill>
              <a:srgbClr val="D8DEE6">
                <a:alpha val="8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5"/>
          <p:cNvSpPr/>
          <p:nvPr/>
        </p:nvSpPr>
        <p:spPr>
          <a:xfrm>
            <a:off x="1051560" y="2532888"/>
            <a:ext cx="7040880" cy="23774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3B35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Procedura sequenziale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1051560" y="2816352"/>
            <a:ext cx="704088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10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Ogni fase presuppone la precedente. La conferma non può ampliare il perimetro della preventiva; il completamento non può riguardare beni diversi o importi superiori rispetto alla conferma.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594360" y="3794760"/>
            <a:ext cx="2651760" cy="354330"/>
          </a:xfrm>
          <a:prstGeom prst="rect">
            <a:avLst/>
          </a:prstGeom>
          <a:solidFill>
            <a:srgbClr val="3B3561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8"/>
          <p:cNvSpPr/>
          <p:nvPr/>
        </p:nvSpPr>
        <p:spPr>
          <a:xfrm>
            <a:off x="640080" y="3831336"/>
            <a:ext cx="2560320" cy="28117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86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Fase</a:t>
            </a:r>
            <a:endParaRPr lang="en-US" sz="860" dirty="0"/>
          </a:p>
        </p:txBody>
      </p:sp>
      <p:sp>
        <p:nvSpPr>
          <p:cNvPr id="22" name="Shape 19"/>
          <p:cNvSpPr/>
          <p:nvPr/>
        </p:nvSpPr>
        <p:spPr>
          <a:xfrm>
            <a:off x="3246120" y="3794760"/>
            <a:ext cx="2651760" cy="354330"/>
          </a:xfrm>
          <a:prstGeom prst="rect">
            <a:avLst/>
          </a:prstGeom>
          <a:solidFill>
            <a:srgbClr val="3B3561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20"/>
          <p:cNvSpPr/>
          <p:nvPr/>
        </p:nvSpPr>
        <p:spPr>
          <a:xfrm>
            <a:off x="3291840" y="3831336"/>
            <a:ext cx="2560320" cy="28117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Obiettivo</a:t>
            </a:r>
            <a:endParaRPr lang="en-US" sz="860" dirty="0"/>
          </a:p>
        </p:txBody>
      </p:sp>
      <p:sp>
        <p:nvSpPr>
          <p:cNvPr id="24" name="Shape 21"/>
          <p:cNvSpPr/>
          <p:nvPr/>
        </p:nvSpPr>
        <p:spPr>
          <a:xfrm>
            <a:off x="5897880" y="3794760"/>
            <a:ext cx="2651760" cy="354330"/>
          </a:xfrm>
          <a:prstGeom prst="rect">
            <a:avLst/>
          </a:prstGeom>
          <a:solidFill>
            <a:srgbClr val="3B3561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2"/>
          <p:cNvSpPr/>
          <p:nvPr/>
        </p:nvSpPr>
        <p:spPr>
          <a:xfrm>
            <a:off x="5943600" y="3831336"/>
            <a:ext cx="2560320" cy="28117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Responsabilità amministrativa</a:t>
            </a:r>
            <a:endParaRPr lang="en-US" sz="860" dirty="0"/>
          </a:p>
        </p:txBody>
      </p:sp>
      <p:sp>
        <p:nvSpPr>
          <p:cNvPr id="26" name="Shape 23"/>
          <p:cNvSpPr/>
          <p:nvPr/>
        </p:nvSpPr>
        <p:spPr>
          <a:xfrm>
            <a:off x="594360" y="4149090"/>
            <a:ext cx="2651760" cy="354330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Text 24"/>
          <p:cNvSpPr/>
          <p:nvPr/>
        </p:nvSpPr>
        <p:spPr>
          <a:xfrm>
            <a:off x="640080" y="4185666"/>
            <a:ext cx="2560320" cy="28117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Preventiva</a:t>
            </a:r>
            <a:endParaRPr lang="en-US" sz="1100" b="1" dirty="0"/>
          </a:p>
        </p:txBody>
      </p:sp>
      <p:sp>
        <p:nvSpPr>
          <p:cNvPr id="28" name="Shape 25"/>
          <p:cNvSpPr/>
          <p:nvPr/>
        </p:nvSpPr>
        <p:spPr>
          <a:xfrm>
            <a:off x="3246120" y="4149090"/>
            <a:ext cx="2651760" cy="354330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Text 26"/>
          <p:cNvSpPr/>
          <p:nvPr/>
        </p:nvSpPr>
        <p:spPr>
          <a:xfrm>
            <a:off x="3291840" y="4185666"/>
            <a:ext cx="2560320" cy="28117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prenotare e dichiarare il programma</a:t>
            </a:r>
            <a:endParaRPr lang="en-US" sz="1100" b="1" dirty="0"/>
          </a:p>
        </p:txBody>
      </p:sp>
      <p:sp>
        <p:nvSpPr>
          <p:cNvPr id="30" name="Shape 27"/>
          <p:cNvSpPr/>
          <p:nvPr/>
        </p:nvSpPr>
        <p:spPr>
          <a:xfrm>
            <a:off x="5897880" y="4149090"/>
            <a:ext cx="2651760" cy="354330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Text 28"/>
          <p:cNvSpPr/>
          <p:nvPr/>
        </p:nvSpPr>
        <p:spPr>
          <a:xfrm>
            <a:off x="5943600" y="4185666"/>
            <a:ext cx="2560320" cy="28117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dati impresa, sede, beni, costi, date</a:t>
            </a:r>
            <a:endParaRPr lang="en-US" sz="1100" b="1" dirty="0"/>
          </a:p>
        </p:txBody>
      </p:sp>
      <p:sp>
        <p:nvSpPr>
          <p:cNvPr id="32" name="Shape 29"/>
          <p:cNvSpPr/>
          <p:nvPr/>
        </p:nvSpPr>
        <p:spPr>
          <a:xfrm>
            <a:off x="594360" y="4503420"/>
            <a:ext cx="2651760" cy="354330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Text 30"/>
          <p:cNvSpPr/>
          <p:nvPr/>
        </p:nvSpPr>
        <p:spPr>
          <a:xfrm>
            <a:off x="640080" y="4539996"/>
            <a:ext cx="2560320" cy="28117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Conferma 20%</a:t>
            </a:r>
            <a:endParaRPr lang="en-US" sz="1100" b="1" dirty="0"/>
          </a:p>
        </p:txBody>
      </p:sp>
      <p:sp>
        <p:nvSpPr>
          <p:cNvPr id="34" name="Shape 31"/>
          <p:cNvSpPr/>
          <p:nvPr/>
        </p:nvSpPr>
        <p:spPr>
          <a:xfrm>
            <a:off x="3246120" y="4503420"/>
            <a:ext cx="2651760" cy="354330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5" name="Text 32"/>
          <p:cNvSpPr/>
          <p:nvPr/>
        </p:nvSpPr>
        <p:spPr>
          <a:xfrm>
            <a:off x="3291840" y="4539996"/>
            <a:ext cx="2560320" cy="28117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consolidare l’impegno</a:t>
            </a:r>
            <a:endParaRPr lang="en-US" sz="1100" b="1" dirty="0"/>
          </a:p>
        </p:txBody>
      </p:sp>
      <p:sp>
        <p:nvSpPr>
          <p:cNvPr id="36" name="Shape 33"/>
          <p:cNvSpPr/>
          <p:nvPr/>
        </p:nvSpPr>
        <p:spPr>
          <a:xfrm>
            <a:off x="5897880" y="4503420"/>
            <a:ext cx="2651760" cy="354330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Text 34"/>
          <p:cNvSpPr/>
          <p:nvPr/>
        </p:nvSpPr>
        <p:spPr>
          <a:xfrm>
            <a:off x="5943600" y="4539996"/>
            <a:ext cx="2560320" cy="28117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92500"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ordine, acconti/fatture, scadenza 60 giorni</a:t>
            </a:r>
            <a:endParaRPr lang="en-US" sz="1100" b="1" dirty="0"/>
          </a:p>
        </p:txBody>
      </p:sp>
      <p:sp>
        <p:nvSpPr>
          <p:cNvPr id="38" name="Shape 35"/>
          <p:cNvSpPr/>
          <p:nvPr/>
        </p:nvSpPr>
        <p:spPr>
          <a:xfrm>
            <a:off x="594360" y="4857750"/>
            <a:ext cx="2651760" cy="507536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9" name="Text 36"/>
          <p:cNvSpPr/>
          <p:nvPr/>
        </p:nvSpPr>
        <p:spPr>
          <a:xfrm>
            <a:off x="640080" y="4894326"/>
            <a:ext cx="2560320" cy="28117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Completamento</a:t>
            </a:r>
            <a:endParaRPr lang="en-US" sz="1100" b="1" dirty="0"/>
          </a:p>
        </p:txBody>
      </p:sp>
      <p:sp>
        <p:nvSpPr>
          <p:cNvPr id="40" name="Shape 37"/>
          <p:cNvSpPr/>
          <p:nvPr/>
        </p:nvSpPr>
        <p:spPr>
          <a:xfrm>
            <a:off x="3246120" y="4857749"/>
            <a:ext cx="2651760" cy="507537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" name="Text 38"/>
          <p:cNvSpPr/>
          <p:nvPr/>
        </p:nvSpPr>
        <p:spPr>
          <a:xfrm>
            <a:off x="3291840" y="4894326"/>
            <a:ext cx="2560320" cy="28117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chiudere investimento</a:t>
            </a:r>
            <a:endParaRPr lang="en-US" sz="1100" b="1" dirty="0"/>
          </a:p>
        </p:txBody>
      </p:sp>
      <p:sp>
        <p:nvSpPr>
          <p:cNvPr id="42" name="Shape 39"/>
          <p:cNvSpPr/>
          <p:nvPr/>
        </p:nvSpPr>
        <p:spPr>
          <a:xfrm>
            <a:off x="5897880" y="4857750"/>
            <a:ext cx="2651760" cy="507536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 dirty="0"/>
          </a:p>
        </p:txBody>
      </p:sp>
      <p:sp>
        <p:nvSpPr>
          <p:cNvPr id="43" name="Text 40"/>
          <p:cNvSpPr/>
          <p:nvPr/>
        </p:nvSpPr>
        <p:spPr>
          <a:xfrm>
            <a:off x="5943600" y="4894325"/>
            <a:ext cx="2560320" cy="410405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interconnessione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, perizia, certificazione, esito GSE</a:t>
            </a:r>
            <a:endParaRPr lang="en-US" sz="11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/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3B3561"/>
          </a:solidFill>
          <a:ln w="12700">
            <a:solidFill>
              <a:srgbClr val="3B356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320040" y="109728"/>
            <a:ext cx="763524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Timeline operativa 2026-2028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949440" y="146304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i="1" dirty="0">
                <a:solidFill>
                  <a:srgbClr val="D9E8FF"/>
                </a:solidFill>
              </a:rPr>
              <a:t>Procedura GSE</a:t>
            </a:r>
            <a:endParaRPr lang="en-US" sz="750" dirty="0"/>
          </a:p>
        </p:txBody>
      </p:sp>
      <p:sp>
        <p:nvSpPr>
          <p:cNvPr id="7" name="Shape 4"/>
          <p:cNvSpPr/>
          <p:nvPr/>
        </p:nvSpPr>
        <p:spPr>
          <a:xfrm>
            <a:off x="502920" y="1463040"/>
            <a:ext cx="8138160" cy="0"/>
          </a:xfrm>
          <a:prstGeom prst="line">
            <a:avLst/>
          </a:prstGeom>
          <a:noFill/>
          <a:ln w="17780">
            <a:solidFill>
              <a:srgbClr val="3B356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Shape 5"/>
          <p:cNvSpPr/>
          <p:nvPr/>
        </p:nvSpPr>
        <p:spPr>
          <a:xfrm>
            <a:off x="429768" y="1389888"/>
            <a:ext cx="146304" cy="146304"/>
          </a:xfrm>
          <a:prstGeom prst="ellipse">
            <a:avLst/>
          </a:prstGeom>
          <a:solidFill>
            <a:srgbClr val="3B3561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6"/>
          <p:cNvSpPr/>
          <p:nvPr/>
        </p:nvSpPr>
        <p:spPr>
          <a:xfrm>
            <a:off x="91440" y="1051560"/>
            <a:ext cx="82296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3B35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01/01/26</a:t>
            </a:r>
            <a:endParaRPr lang="en-US" sz="750" dirty="0"/>
          </a:p>
        </p:txBody>
      </p:sp>
      <p:sp>
        <p:nvSpPr>
          <p:cNvPr id="10" name="Text 7"/>
          <p:cNvSpPr/>
          <p:nvPr/>
        </p:nvSpPr>
        <p:spPr>
          <a:xfrm>
            <a:off x="-64008" y="1618488"/>
            <a:ext cx="1133856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4E53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inizio investimenti</a:t>
            </a:r>
            <a:endParaRPr lang="en-US" sz="1100" b="1" dirty="0"/>
          </a:p>
        </p:txBody>
      </p:sp>
      <p:sp>
        <p:nvSpPr>
          <p:cNvPr id="11" name="Shape 8"/>
          <p:cNvSpPr/>
          <p:nvPr/>
        </p:nvSpPr>
        <p:spPr>
          <a:xfrm>
            <a:off x="2057400" y="1389888"/>
            <a:ext cx="146304" cy="146304"/>
          </a:xfrm>
          <a:prstGeom prst="ellipse">
            <a:avLst/>
          </a:prstGeom>
          <a:solidFill>
            <a:srgbClr val="3B3561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9"/>
          <p:cNvSpPr/>
          <p:nvPr/>
        </p:nvSpPr>
        <p:spPr>
          <a:xfrm>
            <a:off x="1719072" y="1051560"/>
            <a:ext cx="82296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3B35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12/06/26</a:t>
            </a:r>
            <a:endParaRPr lang="en-US" sz="750" dirty="0"/>
          </a:p>
        </p:txBody>
      </p:sp>
      <p:sp>
        <p:nvSpPr>
          <p:cNvPr id="13" name="Text 10"/>
          <p:cNvSpPr/>
          <p:nvPr/>
        </p:nvSpPr>
        <p:spPr>
          <a:xfrm>
            <a:off x="1563624" y="1618488"/>
            <a:ext cx="1133856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4E53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preventive sul portale</a:t>
            </a:r>
            <a:endParaRPr lang="en-US" sz="1100" b="1" dirty="0"/>
          </a:p>
        </p:txBody>
      </p:sp>
      <p:sp>
        <p:nvSpPr>
          <p:cNvPr id="14" name="Shape 11"/>
          <p:cNvSpPr/>
          <p:nvPr/>
        </p:nvSpPr>
        <p:spPr>
          <a:xfrm>
            <a:off x="3685032" y="1389888"/>
            <a:ext cx="146304" cy="146304"/>
          </a:xfrm>
          <a:prstGeom prst="ellipse">
            <a:avLst/>
          </a:prstGeom>
          <a:solidFill>
            <a:srgbClr val="3B3561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2"/>
          <p:cNvSpPr/>
          <p:nvPr/>
        </p:nvSpPr>
        <p:spPr>
          <a:xfrm>
            <a:off x="3346704" y="1051560"/>
            <a:ext cx="82296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3B35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+</a:t>
            </a:r>
            <a:r>
              <a:rPr lang="en-US" sz="1100" b="1" dirty="0">
                <a:solidFill>
                  <a:srgbClr val="3B35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60</a:t>
            </a:r>
            <a:r>
              <a:rPr lang="en-US" sz="750" b="1" dirty="0">
                <a:solidFill>
                  <a:srgbClr val="3B35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100" b="1" dirty="0">
                <a:solidFill>
                  <a:srgbClr val="3B35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gg</a:t>
            </a:r>
            <a:endParaRPr lang="en-US" sz="750" dirty="0"/>
          </a:p>
        </p:txBody>
      </p:sp>
      <p:sp>
        <p:nvSpPr>
          <p:cNvPr id="16" name="Text 13"/>
          <p:cNvSpPr/>
          <p:nvPr/>
        </p:nvSpPr>
        <p:spPr>
          <a:xfrm>
            <a:off x="3191256" y="1618488"/>
            <a:ext cx="1133856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4E53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conferma 20%</a:t>
            </a:r>
            <a:endParaRPr lang="en-US" sz="1100" b="1" dirty="0"/>
          </a:p>
        </p:txBody>
      </p:sp>
      <p:sp>
        <p:nvSpPr>
          <p:cNvPr id="17" name="Shape 14"/>
          <p:cNvSpPr/>
          <p:nvPr/>
        </p:nvSpPr>
        <p:spPr>
          <a:xfrm>
            <a:off x="5312664" y="1389888"/>
            <a:ext cx="146304" cy="146304"/>
          </a:xfrm>
          <a:prstGeom prst="ellipse">
            <a:avLst/>
          </a:prstGeom>
          <a:solidFill>
            <a:srgbClr val="3B3561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5"/>
          <p:cNvSpPr/>
          <p:nvPr/>
        </p:nvSpPr>
        <p:spPr>
          <a:xfrm>
            <a:off x="4974336" y="1051560"/>
            <a:ext cx="82296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3B35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20/01</a:t>
            </a:r>
            <a:endParaRPr lang="en-US" sz="750" dirty="0"/>
          </a:p>
        </p:txBody>
      </p:sp>
      <p:sp>
        <p:nvSpPr>
          <p:cNvPr id="19" name="Text 16"/>
          <p:cNvSpPr/>
          <p:nvPr/>
        </p:nvSpPr>
        <p:spPr>
          <a:xfrm>
            <a:off x="4818888" y="1618488"/>
            <a:ext cx="1133856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4E53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monitoraggio annuale</a:t>
            </a:r>
            <a:endParaRPr lang="en-US" sz="1100" b="1" dirty="0"/>
          </a:p>
        </p:txBody>
      </p:sp>
      <p:sp>
        <p:nvSpPr>
          <p:cNvPr id="20" name="Shape 17"/>
          <p:cNvSpPr/>
          <p:nvPr/>
        </p:nvSpPr>
        <p:spPr>
          <a:xfrm>
            <a:off x="6940296" y="1389888"/>
            <a:ext cx="146304" cy="146304"/>
          </a:xfrm>
          <a:prstGeom prst="ellipse">
            <a:avLst/>
          </a:prstGeom>
          <a:solidFill>
            <a:srgbClr val="3B3561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8"/>
          <p:cNvSpPr/>
          <p:nvPr/>
        </p:nvSpPr>
        <p:spPr>
          <a:xfrm>
            <a:off x="6601968" y="1051560"/>
            <a:ext cx="82296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3B35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30/06</a:t>
            </a:r>
            <a:endParaRPr lang="en-US" sz="750" dirty="0"/>
          </a:p>
        </p:txBody>
      </p:sp>
      <p:sp>
        <p:nvSpPr>
          <p:cNvPr id="22" name="Text 19"/>
          <p:cNvSpPr/>
          <p:nvPr/>
        </p:nvSpPr>
        <p:spPr>
          <a:xfrm>
            <a:off x="6446520" y="1618488"/>
            <a:ext cx="1133856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4E53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piano ammortamento</a:t>
            </a:r>
            <a:endParaRPr lang="en-US" sz="1100" b="1" dirty="0"/>
          </a:p>
        </p:txBody>
      </p:sp>
      <p:sp>
        <p:nvSpPr>
          <p:cNvPr id="23" name="Shape 20"/>
          <p:cNvSpPr/>
          <p:nvPr/>
        </p:nvSpPr>
        <p:spPr>
          <a:xfrm>
            <a:off x="8567928" y="1389888"/>
            <a:ext cx="146304" cy="146304"/>
          </a:xfrm>
          <a:prstGeom prst="ellipse">
            <a:avLst/>
          </a:prstGeom>
          <a:solidFill>
            <a:srgbClr val="D9822B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1"/>
          <p:cNvSpPr/>
          <p:nvPr/>
        </p:nvSpPr>
        <p:spPr>
          <a:xfrm>
            <a:off x="8229600" y="1051560"/>
            <a:ext cx="82296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3B35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15/11/28</a:t>
            </a:r>
            <a:endParaRPr lang="en-US" sz="750" dirty="0"/>
          </a:p>
        </p:txBody>
      </p:sp>
      <p:sp>
        <p:nvSpPr>
          <p:cNvPr id="25" name="Text 22"/>
          <p:cNvSpPr/>
          <p:nvPr/>
        </p:nvSpPr>
        <p:spPr>
          <a:xfrm>
            <a:off x="8074152" y="1618488"/>
            <a:ext cx="1133856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4E53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completamenti</a:t>
            </a:r>
            <a:endParaRPr lang="en-US" sz="1100" b="1" dirty="0"/>
          </a:p>
        </p:txBody>
      </p:sp>
      <p:sp>
        <p:nvSpPr>
          <p:cNvPr id="26" name="Shape 23"/>
          <p:cNvSpPr/>
          <p:nvPr/>
        </p:nvSpPr>
        <p:spPr>
          <a:xfrm>
            <a:off x="914400" y="2743200"/>
            <a:ext cx="7315200" cy="914400"/>
          </a:xfrm>
          <a:prstGeom prst="roundRect">
            <a:avLst>
              <a:gd name="adj" fmla="val 8000"/>
            </a:avLst>
          </a:prstGeom>
          <a:solidFill>
            <a:srgbClr val="EEF8FF"/>
          </a:solidFill>
          <a:ln w="12700">
            <a:solidFill>
              <a:srgbClr val="D8DEE6">
                <a:alpha val="8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Text 24"/>
          <p:cNvSpPr/>
          <p:nvPr/>
        </p:nvSpPr>
        <p:spPr>
          <a:xfrm>
            <a:off x="1051560" y="2852928"/>
            <a:ext cx="7040880" cy="23774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Scadenziario interno consigliato</a:t>
            </a:r>
            <a:endParaRPr lang="en-US" sz="1100" dirty="0">
              <a:solidFill>
                <a:srgbClr val="FF0000"/>
              </a:solidFill>
            </a:endParaRPr>
          </a:p>
        </p:txBody>
      </p:sp>
      <p:sp>
        <p:nvSpPr>
          <p:cNvPr id="28" name="Text 25"/>
          <p:cNvSpPr/>
          <p:nvPr/>
        </p:nvSpPr>
        <p:spPr>
          <a:xfrm>
            <a:off x="1051560" y="3136392"/>
            <a:ext cx="704088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Creare una scheda pratica per ogni comunicazione preventiva, con responsabile, stato pratica, esito GSE, data limite conferma 20%, data prevista completamento e stato documentazione.</a:t>
            </a:r>
            <a:endParaRPr lang="en-US" sz="1100" b="1" dirty="0"/>
          </a:p>
        </p:txBody>
      </p:sp>
      <p:sp>
        <p:nvSpPr>
          <p:cNvPr id="29" name="Text 26"/>
          <p:cNvSpPr/>
          <p:nvPr/>
        </p:nvSpPr>
        <p:spPr>
          <a:xfrm>
            <a:off x="1051560" y="4160520"/>
            <a:ext cx="7040880" cy="9144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piattaforma rilascia ricevute e notifiche: vanno conservate in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fascicolo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endParaRPr lang="en-US" sz="1400" b="1" dirty="0"/>
          </a:p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 richieste di integrazione hanno termini brevi: servono referenti interni e documentazione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pronta</a:t>
            </a:r>
            <a:r>
              <a:rPr lang="en-US" sz="104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endParaRPr lang="en-US" sz="1100" b="1" dirty="0"/>
          </a:p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 comunicazioni periodiche continuano durante il periodo di fruizione della maggiorazione.</a:t>
            </a:r>
            <a:endParaRPr lang="en-US" sz="11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/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3B3561"/>
          </a:solidFill>
          <a:ln w="12700">
            <a:solidFill>
              <a:srgbClr val="3B356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320040" y="109728"/>
            <a:ext cx="763524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Ruolo del GSE e verifiche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949440" y="146304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i="1" dirty="0">
                <a:solidFill>
                  <a:srgbClr val="D9E8FF"/>
                </a:solidFill>
              </a:rPr>
              <a:t>Procedura GSE</a:t>
            </a:r>
            <a:endParaRPr lang="en-US" sz="750" dirty="0"/>
          </a:p>
        </p:txBody>
      </p:sp>
      <p:sp>
        <p:nvSpPr>
          <p:cNvPr id="7" name="Text 4"/>
          <p:cNvSpPr/>
          <p:nvPr/>
        </p:nvSpPr>
        <p:spPr>
          <a:xfrm>
            <a:off x="685800" y="1097280"/>
            <a:ext cx="3931920" cy="22860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 fontScale="92500" lnSpcReduction="10000"/>
          </a:bodyPr>
          <a:lstStyle/>
          <a:p>
            <a:r>
              <a:rPr lang="en-US" sz="14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Gestione della piattaforma informatica NPTR5.</a:t>
            </a:r>
          </a:p>
          <a:p>
            <a:endParaRPr lang="en-US" sz="1400" b="1" dirty="0"/>
          </a:p>
          <a:p>
            <a:r>
              <a:rPr lang="en-US" sz="14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Ricezione delle comunicazioni e rilascio delle </a:t>
            </a:r>
            <a:r>
              <a:rPr lang="en-US" sz="14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ricevute</a:t>
            </a:r>
            <a:r>
              <a:rPr lang="en-US" sz="14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endParaRPr lang="en-US" sz="1400" b="1" dirty="0"/>
          </a:p>
          <a:p>
            <a:r>
              <a:rPr lang="en-US" sz="14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Verifica del corretto caricamento dei dati e della completezza </a:t>
            </a:r>
            <a:r>
              <a:rPr lang="en-US" sz="14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informativa</a:t>
            </a:r>
            <a:r>
              <a:rPr lang="en-US" sz="14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endParaRPr lang="en-US" sz="1400" b="1" dirty="0"/>
          </a:p>
          <a:p>
            <a:r>
              <a:rPr lang="en-US" sz="14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Invio di esito positivo o richiesta di </a:t>
            </a:r>
            <a:r>
              <a:rPr lang="en-US" sz="14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integrazione</a:t>
            </a:r>
            <a:r>
              <a:rPr lang="en-US" sz="14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endParaRPr lang="en-US" sz="1400" b="1" dirty="0"/>
          </a:p>
          <a:p>
            <a:r>
              <a:rPr lang="en-US" sz="14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Monitoraggio della misura e trasmissione di eventuali informazioni per recupero dell’indebito.</a:t>
            </a:r>
            <a:endParaRPr lang="en-US" sz="1400" b="1" dirty="0"/>
          </a:p>
        </p:txBody>
      </p:sp>
      <p:sp>
        <p:nvSpPr>
          <p:cNvPr id="8" name="Shape 5"/>
          <p:cNvSpPr/>
          <p:nvPr/>
        </p:nvSpPr>
        <p:spPr>
          <a:xfrm>
            <a:off x="4800600" y="1234440"/>
            <a:ext cx="647395" cy="640080"/>
          </a:xfrm>
          <a:prstGeom prst="chevron">
            <a:avLst/>
          </a:prstGeom>
          <a:solidFill>
            <a:srgbClr val="2D74A3"/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6"/>
          <p:cNvSpPr/>
          <p:nvPr/>
        </p:nvSpPr>
        <p:spPr>
          <a:xfrm>
            <a:off x="4873752" y="1344168"/>
            <a:ext cx="501091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00B05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Invio</a:t>
            </a:r>
            <a:endParaRPr lang="en-US" sz="920" dirty="0">
              <a:solidFill>
                <a:srgbClr val="00B050"/>
              </a:solidFill>
            </a:endParaRPr>
          </a:p>
        </p:txBody>
      </p:sp>
      <p:sp>
        <p:nvSpPr>
          <p:cNvPr id="10" name="Shape 7"/>
          <p:cNvSpPr/>
          <p:nvPr/>
        </p:nvSpPr>
        <p:spPr>
          <a:xfrm>
            <a:off x="5576011" y="1234440"/>
            <a:ext cx="647395" cy="640080"/>
          </a:xfrm>
          <a:prstGeom prst="chevron">
            <a:avLst/>
          </a:prstGeom>
          <a:solidFill>
            <a:srgbClr val="2D74A3"/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5649163" y="1344168"/>
            <a:ext cx="501091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00B05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Ricevuta</a:t>
            </a:r>
            <a:endParaRPr lang="en-US" sz="920" dirty="0">
              <a:solidFill>
                <a:srgbClr val="00B050"/>
              </a:solidFill>
            </a:endParaRPr>
          </a:p>
        </p:txBody>
      </p:sp>
      <p:sp>
        <p:nvSpPr>
          <p:cNvPr id="12" name="Shape 9"/>
          <p:cNvSpPr/>
          <p:nvPr/>
        </p:nvSpPr>
        <p:spPr>
          <a:xfrm>
            <a:off x="6351422" y="1234440"/>
            <a:ext cx="647395" cy="640080"/>
          </a:xfrm>
          <a:prstGeom prst="chevron">
            <a:avLst/>
          </a:prstGeom>
          <a:solidFill>
            <a:srgbClr val="2D74A3"/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0"/>
          <p:cNvSpPr/>
          <p:nvPr/>
        </p:nvSpPr>
        <p:spPr>
          <a:xfrm>
            <a:off x="6424574" y="1344168"/>
            <a:ext cx="501091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00B05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Verifica</a:t>
            </a:r>
            <a:endParaRPr lang="en-US" sz="920" dirty="0">
              <a:solidFill>
                <a:srgbClr val="00B050"/>
              </a:solidFill>
            </a:endParaRPr>
          </a:p>
        </p:txBody>
      </p:sp>
      <p:sp>
        <p:nvSpPr>
          <p:cNvPr id="14" name="Shape 11"/>
          <p:cNvSpPr/>
          <p:nvPr/>
        </p:nvSpPr>
        <p:spPr>
          <a:xfrm>
            <a:off x="7126834" y="1234440"/>
            <a:ext cx="647395" cy="640080"/>
          </a:xfrm>
          <a:prstGeom prst="chevron">
            <a:avLst/>
          </a:prstGeom>
          <a:solidFill>
            <a:srgbClr val="2D74A3"/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2"/>
          <p:cNvSpPr/>
          <p:nvPr/>
        </p:nvSpPr>
        <p:spPr>
          <a:xfrm>
            <a:off x="7071969" y="1344168"/>
            <a:ext cx="757123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00B05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Integrazione?</a:t>
            </a:r>
            <a:endParaRPr lang="en-US" sz="920" dirty="0">
              <a:solidFill>
                <a:srgbClr val="00B050"/>
              </a:solidFill>
            </a:endParaRPr>
          </a:p>
        </p:txBody>
      </p:sp>
      <p:sp>
        <p:nvSpPr>
          <p:cNvPr id="16" name="Shape 13"/>
          <p:cNvSpPr/>
          <p:nvPr/>
        </p:nvSpPr>
        <p:spPr>
          <a:xfrm>
            <a:off x="7902245" y="1234440"/>
            <a:ext cx="647395" cy="640080"/>
          </a:xfrm>
          <a:prstGeom prst="chevron">
            <a:avLst/>
          </a:prstGeom>
          <a:solidFill>
            <a:srgbClr val="087F5B"/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4"/>
          <p:cNvSpPr/>
          <p:nvPr/>
        </p:nvSpPr>
        <p:spPr>
          <a:xfrm>
            <a:off x="7975397" y="1344168"/>
            <a:ext cx="501091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F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Esito</a:t>
            </a:r>
            <a:endParaRPr lang="en-US" sz="920" dirty="0">
              <a:solidFill>
                <a:srgbClr val="FF0000"/>
              </a:solidFill>
            </a:endParaRPr>
          </a:p>
        </p:txBody>
      </p:sp>
      <p:sp>
        <p:nvSpPr>
          <p:cNvPr id="18" name="Shape 15"/>
          <p:cNvSpPr/>
          <p:nvPr/>
        </p:nvSpPr>
        <p:spPr>
          <a:xfrm>
            <a:off x="4892040" y="2331720"/>
            <a:ext cx="1760220" cy="354330"/>
          </a:xfrm>
          <a:prstGeom prst="rect">
            <a:avLst/>
          </a:prstGeom>
          <a:solidFill>
            <a:srgbClr val="3B3561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6"/>
          <p:cNvSpPr/>
          <p:nvPr/>
        </p:nvSpPr>
        <p:spPr>
          <a:xfrm>
            <a:off x="4937760" y="2368296"/>
            <a:ext cx="1668780" cy="28117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86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Passaggio</a:t>
            </a:r>
            <a:endParaRPr lang="en-US" sz="860" dirty="0"/>
          </a:p>
        </p:txBody>
      </p:sp>
      <p:sp>
        <p:nvSpPr>
          <p:cNvPr id="20" name="Shape 17"/>
          <p:cNvSpPr/>
          <p:nvPr/>
        </p:nvSpPr>
        <p:spPr>
          <a:xfrm>
            <a:off x="6652260" y="2331720"/>
            <a:ext cx="1989122" cy="354330"/>
          </a:xfrm>
          <a:prstGeom prst="rect">
            <a:avLst/>
          </a:prstGeom>
          <a:solidFill>
            <a:srgbClr val="3B3561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8"/>
          <p:cNvSpPr/>
          <p:nvPr/>
        </p:nvSpPr>
        <p:spPr>
          <a:xfrm>
            <a:off x="6697980" y="2368296"/>
            <a:ext cx="1668780" cy="28117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Termine operativo</a:t>
            </a:r>
            <a:endParaRPr lang="en-US" sz="860" dirty="0"/>
          </a:p>
        </p:txBody>
      </p:sp>
      <p:sp>
        <p:nvSpPr>
          <p:cNvPr id="22" name="Shape 19"/>
          <p:cNvSpPr/>
          <p:nvPr/>
        </p:nvSpPr>
        <p:spPr>
          <a:xfrm>
            <a:off x="4892040" y="2686050"/>
            <a:ext cx="1760220" cy="354330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20"/>
          <p:cNvSpPr/>
          <p:nvPr/>
        </p:nvSpPr>
        <p:spPr>
          <a:xfrm>
            <a:off x="4937760" y="2722626"/>
            <a:ext cx="1668780" cy="28117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Esito GSE dopo invio</a:t>
            </a:r>
            <a:endParaRPr lang="en-US" sz="1100" b="1" dirty="0"/>
          </a:p>
        </p:txBody>
      </p:sp>
      <p:sp>
        <p:nvSpPr>
          <p:cNvPr id="24" name="Shape 21"/>
          <p:cNvSpPr/>
          <p:nvPr/>
        </p:nvSpPr>
        <p:spPr>
          <a:xfrm>
            <a:off x="6652259" y="2686050"/>
            <a:ext cx="1989123" cy="354330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2"/>
          <p:cNvSpPr/>
          <p:nvPr/>
        </p:nvSpPr>
        <p:spPr>
          <a:xfrm>
            <a:off x="6697980" y="2722626"/>
            <a:ext cx="1668780" cy="28117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92500"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entro 10 giorni dalla ricevuta</a:t>
            </a:r>
            <a:endParaRPr lang="en-US" sz="1100" b="1" dirty="0"/>
          </a:p>
        </p:txBody>
      </p:sp>
      <p:sp>
        <p:nvSpPr>
          <p:cNvPr id="26" name="Shape 23"/>
          <p:cNvSpPr/>
          <p:nvPr/>
        </p:nvSpPr>
        <p:spPr>
          <a:xfrm>
            <a:off x="4892040" y="3040380"/>
            <a:ext cx="1760220" cy="354330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Text 24"/>
          <p:cNvSpPr/>
          <p:nvPr/>
        </p:nvSpPr>
        <p:spPr>
          <a:xfrm>
            <a:off x="4937760" y="3076956"/>
            <a:ext cx="1668780" cy="28117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Risposta a integrazione</a:t>
            </a:r>
            <a:endParaRPr lang="en-US" sz="1100" b="1" dirty="0"/>
          </a:p>
        </p:txBody>
      </p:sp>
      <p:sp>
        <p:nvSpPr>
          <p:cNvPr id="28" name="Shape 25"/>
          <p:cNvSpPr/>
          <p:nvPr/>
        </p:nvSpPr>
        <p:spPr>
          <a:xfrm>
            <a:off x="6652260" y="3040380"/>
            <a:ext cx="1989122" cy="354330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Text 26"/>
          <p:cNvSpPr/>
          <p:nvPr/>
        </p:nvSpPr>
        <p:spPr>
          <a:xfrm>
            <a:off x="6697979" y="3076956"/>
            <a:ext cx="1901013" cy="28117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entro 10 giorni dalla richiesta</a:t>
            </a:r>
            <a:endParaRPr lang="en-US" sz="1100" b="1" dirty="0"/>
          </a:p>
        </p:txBody>
      </p:sp>
      <p:sp>
        <p:nvSpPr>
          <p:cNvPr id="30" name="Shape 27"/>
          <p:cNvSpPr/>
          <p:nvPr/>
        </p:nvSpPr>
        <p:spPr>
          <a:xfrm>
            <a:off x="4892040" y="3394710"/>
            <a:ext cx="1760220" cy="354330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Text 28"/>
          <p:cNvSpPr/>
          <p:nvPr/>
        </p:nvSpPr>
        <p:spPr>
          <a:xfrm>
            <a:off x="4937760" y="3431286"/>
            <a:ext cx="1668780" cy="28117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Nuova valutazione GSE</a:t>
            </a:r>
            <a:endParaRPr lang="en-US" sz="1100" b="1" dirty="0"/>
          </a:p>
        </p:txBody>
      </p:sp>
      <p:sp>
        <p:nvSpPr>
          <p:cNvPr id="32" name="Shape 29"/>
          <p:cNvSpPr/>
          <p:nvPr/>
        </p:nvSpPr>
        <p:spPr>
          <a:xfrm>
            <a:off x="6652260" y="3394710"/>
            <a:ext cx="1989122" cy="354330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Text 30"/>
          <p:cNvSpPr/>
          <p:nvPr/>
        </p:nvSpPr>
        <p:spPr>
          <a:xfrm>
            <a:off x="6697980" y="3431286"/>
            <a:ext cx="1943402" cy="28117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 fontScale="92500"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entro 10 giorni dall’integrazione</a:t>
            </a:r>
            <a:endParaRPr lang="en-US" sz="1100" b="1" dirty="0"/>
          </a:p>
        </p:txBody>
      </p:sp>
      <p:sp>
        <p:nvSpPr>
          <p:cNvPr id="34" name="Shape 31"/>
          <p:cNvSpPr/>
          <p:nvPr/>
        </p:nvSpPr>
        <p:spPr>
          <a:xfrm>
            <a:off x="1143000" y="4251960"/>
            <a:ext cx="6858000" cy="640080"/>
          </a:xfrm>
          <a:prstGeom prst="roundRect">
            <a:avLst>
              <a:gd name="adj" fmla="val 11429"/>
            </a:avLst>
          </a:prstGeom>
          <a:solidFill>
            <a:srgbClr val="DCEFFB"/>
          </a:solidFill>
          <a:ln w="12700">
            <a:solidFill>
              <a:srgbClr val="D8DEE6">
                <a:alpha val="8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5" name="Text 32"/>
          <p:cNvSpPr/>
          <p:nvPr/>
        </p:nvSpPr>
        <p:spPr>
          <a:xfrm>
            <a:off x="1280160" y="4361688"/>
            <a:ext cx="6583680" cy="23774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0000"/>
                </a:solidFill>
                <a:latin typeface="Aptos" pitchFamily="34" charset="0"/>
              </a:rPr>
              <a:t>N.B.</a:t>
            </a:r>
            <a:endParaRPr lang="en-US" sz="1000" dirty="0">
              <a:solidFill>
                <a:srgbClr val="FF0000"/>
              </a:solidFill>
            </a:endParaRPr>
          </a:p>
        </p:txBody>
      </p:sp>
      <p:sp>
        <p:nvSpPr>
          <p:cNvPr id="36" name="Text 33"/>
          <p:cNvSpPr/>
          <p:nvPr/>
        </p:nvSpPr>
        <p:spPr>
          <a:xfrm>
            <a:off x="1280160" y="4569714"/>
            <a:ext cx="6583680" cy="21259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 fontScale="77500" lnSpcReduction="20000"/>
          </a:bodyPr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L’indirizzo e-mail del referente pratica va monitorato: le notifiche operative passano da lì</a:t>
            </a:r>
            <a:r>
              <a:rPr lang="en-US" sz="92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endParaRPr lang="en-US" sz="92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/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3B3561"/>
          </a:solidFill>
          <a:ln w="12700">
            <a:solidFill>
              <a:srgbClr val="3B356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320040" y="109728"/>
            <a:ext cx="763524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Accesso al portale GSE / NPTR5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949440" y="146304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i="1" dirty="0">
                <a:solidFill>
                  <a:srgbClr val="D9E8FF"/>
                </a:solidFill>
              </a:rPr>
              <a:t>Portale</a:t>
            </a:r>
            <a:endParaRPr lang="en-US" sz="750" dirty="0"/>
          </a:p>
        </p:txBody>
      </p:sp>
      <p:sp>
        <p:nvSpPr>
          <p:cNvPr id="7" name="Shape 4"/>
          <p:cNvSpPr/>
          <p:nvPr/>
        </p:nvSpPr>
        <p:spPr>
          <a:xfrm>
            <a:off x="4773168" y="932688"/>
            <a:ext cx="3895344" cy="2249424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8" name="Image 1" descr="/mnt/data/assets/guide/page2-0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600" y="960120"/>
            <a:ext cx="3840480" cy="219456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800600" y="3200400"/>
            <a:ext cx="3840480" cy="182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ctr">
              <a:buNone/>
            </a:pPr>
            <a:r>
              <a:rPr lang="en-US" sz="750" i="1" dirty="0">
                <a:solidFill>
                  <a:srgbClr val="4E53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indice e sezioni della guida GSE NPTR5</a:t>
            </a:r>
            <a:endParaRPr lang="en-US" sz="750" dirty="0"/>
          </a:p>
        </p:txBody>
      </p:sp>
      <p:sp>
        <p:nvSpPr>
          <p:cNvPr id="10" name="Text 6"/>
          <p:cNvSpPr/>
          <p:nvPr/>
        </p:nvSpPr>
        <p:spPr>
          <a:xfrm>
            <a:off x="594360" y="1143000"/>
            <a:ext cx="3886200" cy="23317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 lnSpcReduction="10000"/>
          </a:bodyPr>
          <a:lstStyle/>
          <a:p>
            <a:r>
              <a:rPr lang="en-US" sz="14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Accesso dall’Area Clienti del sito GSE.</a:t>
            </a:r>
          </a:p>
          <a:p>
            <a:endParaRPr lang="en-US" sz="1400" b="1" dirty="0"/>
          </a:p>
          <a:p>
            <a:r>
              <a:rPr lang="en-US" sz="14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Autenticazione tramite SPID, CIE o </a:t>
            </a:r>
            <a:r>
              <a:rPr lang="en-US" sz="14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credenziali</a:t>
            </a:r>
            <a:r>
              <a:rPr lang="en-US" sz="14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endParaRPr lang="en-US" sz="1400" b="1" dirty="0"/>
          </a:p>
          <a:p>
            <a:r>
              <a:rPr lang="en-US" sz="14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SPID necessario per sottoscrizione e invio della comunicazione e per delega alla </a:t>
            </a:r>
            <a:r>
              <a:rPr lang="en-US" sz="14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firma</a:t>
            </a:r>
            <a:r>
              <a:rPr lang="en-US" sz="14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endParaRPr lang="en-US" sz="1400" b="1" dirty="0"/>
          </a:p>
          <a:p>
            <a:r>
              <a:rPr lang="en-US" sz="14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Percorso: Servizi → Transizione 4.0 e Nuovo Piano Transizione 5.0 → NPTR5.</a:t>
            </a:r>
          </a:p>
          <a:p>
            <a:endParaRPr lang="en-US" sz="1400" b="1" dirty="0"/>
          </a:p>
          <a:p>
            <a:r>
              <a:rPr lang="en-US" sz="14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Selezione dell’operatore associato all’utenza.</a:t>
            </a:r>
            <a:endParaRPr lang="en-US" sz="1400" b="1" dirty="0"/>
          </a:p>
        </p:txBody>
      </p:sp>
      <p:sp>
        <p:nvSpPr>
          <p:cNvPr id="11" name="Shape 7"/>
          <p:cNvSpPr/>
          <p:nvPr/>
        </p:nvSpPr>
        <p:spPr>
          <a:xfrm>
            <a:off x="868680" y="3977640"/>
            <a:ext cx="7406640" cy="777240"/>
          </a:xfrm>
          <a:prstGeom prst="roundRect">
            <a:avLst>
              <a:gd name="adj" fmla="val 9412"/>
            </a:avLst>
          </a:prstGeom>
          <a:solidFill>
            <a:srgbClr val="EEF8FF"/>
          </a:solidFill>
          <a:ln w="12700">
            <a:solidFill>
              <a:srgbClr val="D8DEE6">
                <a:alpha val="8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8"/>
          <p:cNvSpPr/>
          <p:nvPr/>
        </p:nvSpPr>
        <p:spPr>
          <a:xfrm>
            <a:off x="1005840" y="4087368"/>
            <a:ext cx="7132320" cy="23774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Prima verifica interna</a:t>
            </a:r>
            <a:endParaRPr lang="en-US" sz="1100" dirty="0">
              <a:solidFill>
                <a:srgbClr val="FF0000"/>
              </a:solidFill>
            </a:endParaRPr>
          </a:p>
        </p:txBody>
      </p:sp>
      <p:sp>
        <p:nvSpPr>
          <p:cNvPr id="13" name="Text 9"/>
          <p:cNvSpPr/>
          <p:nvPr/>
        </p:nvSpPr>
        <p:spPr>
          <a:xfrm>
            <a:off x="1005840" y="4370832"/>
            <a:ext cx="713232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Accertare per tempo chi potrà accedere, chi firmerà e chi sarà il referente operativo della pratica.</a:t>
            </a:r>
            <a:endParaRPr lang="en-US" sz="1100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688457-5C11-A701-9571-8B175E752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/render/slide-1.png">
            <a:extLst>
              <a:ext uri="{FF2B5EF4-FFF2-40B4-BE49-F238E27FC236}">
                <a16:creationId xmlns:a16="http://schemas.microsoft.com/office/drawing/2014/main" id="{7E30967A-BBED-C717-A023-66D03BED04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71A0CB0A-10FF-B432-B50F-643726FA8C1A}"/>
              </a:ext>
            </a:extLst>
          </p:cNvPr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3B3561"/>
          </a:solidFill>
          <a:ln w="12700">
            <a:solidFill>
              <a:srgbClr val="3B356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7F5BA296-EC2E-C84C-4609-8D9E1AC79466}"/>
              </a:ext>
            </a:extLst>
          </p:cNvPr>
          <p:cNvSpPr/>
          <p:nvPr/>
        </p:nvSpPr>
        <p:spPr>
          <a:xfrm>
            <a:off x="320040" y="109728"/>
            <a:ext cx="763524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Accesso al portale GSE / NPTR5</a:t>
            </a:r>
            <a:endParaRPr lang="en-US" sz="1500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82089A97-B222-BECA-1BA5-AA594485B536}"/>
              </a:ext>
            </a:extLst>
          </p:cNvPr>
          <p:cNvSpPr/>
          <p:nvPr/>
        </p:nvSpPr>
        <p:spPr>
          <a:xfrm>
            <a:off x="6949440" y="146304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i="1" dirty="0">
                <a:solidFill>
                  <a:srgbClr val="D9E8FF"/>
                </a:solidFill>
              </a:rPr>
              <a:t>Portale</a:t>
            </a:r>
            <a:endParaRPr lang="en-US" sz="750" dirty="0"/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14A3F3E2-8CFA-6B4D-8C97-F8E319A90E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7580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/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3B3561"/>
          </a:solidFill>
          <a:ln w="12700">
            <a:solidFill>
              <a:srgbClr val="3B356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320040" y="109728"/>
            <a:ext cx="763524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Homepage e nuova comunicazione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949440" y="146304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i="1" dirty="0">
                <a:solidFill>
                  <a:srgbClr val="D9E8FF"/>
                </a:solidFill>
              </a:rPr>
              <a:t>Portale</a:t>
            </a:r>
            <a:endParaRPr lang="en-US" sz="750" dirty="0"/>
          </a:p>
        </p:txBody>
      </p:sp>
      <p:sp>
        <p:nvSpPr>
          <p:cNvPr id="7" name="Shape 4"/>
          <p:cNvSpPr/>
          <p:nvPr/>
        </p:nvSpPr>
        <p:spPr>
          <a:xfrm>
            <a:off x="658368" y="978408"/>
            <a:ext cx="4215384" cy="2889504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8" name="Image 1" descr="/mnt/data/assets/guide/page5-0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1005840"/>
            <a:ext cx="4160520" cy="283464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85800" y="3886200"/>
            <a:ext cx="4160520" cy="182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ctr">
              <a:buNone/>
            </a:pPr>
            <a:r>
              <a:rPr lang="en-US" sz="750" i="1" dirty="0">
                <a:solidFill>
                  <a:srgbClr val="4E53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menù “Comunicazioni” e nuova pratica</a:t>
            </a:r>
            <a:endParaRPr lang="en-US" sz="750" dirty="0"/>
          </a:p>
        </p:txBody>
      </p:sp>
      <p:sp>
        <p:nvSpPr>
          <p:cNvPr id="10" name="Text 6"/>
          <p:cNvSpPr/>
          <p:nvPr/>
        </p:nvSpPr>
        <p:spPr>
          <a:xfrm>
            <a:off x="5074920" y="1051560"/>
            <a:ext cx="3429000" cy="28346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“Nuova Comunicazione” avvia la compilazione della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preventiva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endParaRPr lang="en-US" sz="1100" b="1" dirty="0"/>
          </a:p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“Visualizza Comunicazioni” consente di riprendere bozze o consultare pratiche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inviate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endParaRPr lang="en-US" sz="1100" b="1" dirty="0"/>
          </a:p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piattaforma salva la bozza dopo il caricamento dei dati nella prima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sezione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endParaRPr lang="en-US" sz="1100" b="1" dirty="0"/>
          </a:p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Tutti i campi della sezione devono essere completati per passare allo step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successivo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endParaRPr lang="en-US" sz="1100" b="1" dirty="0"/>
          </a:p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Raccomandazione operativa GSE: lavorare in un’unica finestra/sessione.</a:t>
            </a:r>
            <a:endParaRPr lang="en-US" sz="1100" b="1" dirty="0"/>
          </a:p>
        </p:txBody>
      </p:sp>
      <p:sp>
        <p:nvSpPr>
          <p:cNvPr id="11" name="Shape 7"/>
          <p:cNvSpPr/>
          <p:nvPr/>
        </p:nvSpPr>
        <p:spPr>
          <a:xfrm>
            <a:off x="1051560" y="4343400"/>
            <a:ext cx="7040880" cy="685800"/>
          </a:xfrm>
          <a:prstGeom prst="roundRect">
            <a:avLst>
              <a:gd name="adj" fmla="val 10667"/>
            </a:avLst>
          </a:prstGeom>
          <a:solidFill>
            <a:srgbClr val="DCEFFB"/>
          </a:solidFill>
          <a:ln w="12700">
            <a:solidFill>
              <a:srgbClr val="D8DEE6">
                <a:alpha val="8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8"/>
          <p:cNvSpPr/>
          <p:nvPr/>
        </p:nvSpPr>
        <p:spPr>
          <a:xfrm>
            <a:off x="1188720" y="4453128"/>
            <a:ext cx="6766560" cy="23774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Errore da evitare</a:t>
            </a:r>
            <a:endParaRPr lang="en-US" sz="1000" dirty="0">
              <a:solidFill>
                <a:srgbClr val="FF0000"/>
              </a:solidFill>
            </a:endParaRPr>
          </a:p>
        </p:txBody>
      </p:sp>
      <p:sp>
        <p:nvSpPr>
          <p:cNvPr id="13" name="Text 9"/>
          <p:cNvSpPr/>
          <p:nvPr/>
        </p:nvSpPr>
        <p:spPr>
          <a:xfrm>
            <a:off x="1188720" y="4736592"/>
            <a:ext cx="6766560" cy="182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Più sessioni aperte possono creare problemi nella sottoscrizione della DSAN e nella delega</a:t>
            </a:r>
            <a:r>
              <a:rPr lang="en-US" sz="92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endParaRPr lang="en-US" sz="92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384418-4628-A9C1-A1E1-EAFD25AFB0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>
            <a:extLst>
              <a:ext uri="{FF2B5EF4-FFF2-40B4-BE49-F238E27FC236}">
                <a16:creationId xmlns:a16="http://schemas.microsoft.com/office/drawing/2014/main" id="{96A7E217-B472-E6B8-9F78-87B88883DE8A}"/>
              </a:ext>
            </a:extLst>
          </p:cNvPr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3B3561"/>
          </a:solidFill>
          <a:ln w="12700">
            <a:solidFill>
              <a:srgbClr val="3B356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A63F011B-95CC-1598-FEB9-91AC6C2C648C}"/>
              </a:ext>
            </a:extLst>
          </p:cNvPr>
          <p:cNvSpPr/>
          <p:nvPr/>
        </p:nvSpPr>
        <p:spPr>
          <a:xfrm>
            <a:off x="320040" y="109728"/>
            <a:ext cx="763524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Homepage e nuova comunicazione</a:t>
            </a:r>
            <a:endParaRPr lang="en-US" sz="1500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CF9A48BA-76FB-4672-A75C-3DFE6EBC4A95}"/>
              </a:ext>
            </a:extLst>
          </p:cNvPr>
          <p:cNvSpPr/>
          <p:nvPr/>
        </p:nvSpPr>
        <p:spPr>
          <a:xfrm>
            <a:off x="6949440" y="146304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i="1" dirty="0">
                <a:solidFill>
                  <a:srgbClr val="D9E8FF"/>
                </a:solidFill>
              </a:rPr>
              <a:t>Portale</a:t>
            </a:r>
            <a:endParaRPr lang="en-US" sz="750" dirty="0"/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97F047A2-5D89-5074-625A-74C877F2C6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49434"/>
            <a:ext cx="9144000" cy="5159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38672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/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3B3561"/>
          </a:solidFill>
          <a:ln w="12700">
            <a:solidFill>
              <a:srgbClr val="3B356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320040" y="109728"/>
            <a:ext cx="763524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Workflow portale: dalla bozza all’invio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949440" y="146304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i="1" dirty="0">
                <a:solidFill>
                  <a:srgbClr val="D9E8FF"/>
                </a:solidFill>
              </a:rPr>
              <a:t>Portale</a:t>
            </a:r>
            <a:endParaRPr lang="en-US" sz="750" dirty="0"/>
          </a:p>
        </p:txBody>
      </p:sp>
      <p:sp>
        <p:nvSpPr>
          <p:cNvPr id="7" name="Shape 4"/>
          <p:cNvSpPr/>
          <p:nvPr/>
        </p:nvSpPr>
        <p:spPr>
          <a:xfrm>
            <a:off x="411480" y="960120"/>
            <a:ext cx="1078992" cy="640080"/>
          </a:xfrm>
          <a:prstGeom prst="chevron">
            <a:avLst/>
          </a:prstGeom>
          <a:solidFill>
            <a:srgbClr val="3B3561"/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484632" y="1069848"/>
            <a:ext cx="932688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Dati struttura</a:t>
            </a:r>
            <a:endParaRPr lang="en-US" sz="920" dirty="0"/>
          </a:p>
        </p:txBody>
      </p:sp>
      <p:sp>
        <p:nvSpPr>
          <p:cNvPr id="9" name="Shape 6"/>
          <p:cNvSpPr/>
          <p:nvPr/>
        </p:nvSpPr>
        <p:spPr>
          <a:xfrm>
            <a:off x="1618488" y="960120"/>
            <a:ext cx="1078992" cy="640080"/>
          </a:xfrm>
          <a:prstGeom prst="chevron">
            <a:avLst/>
          </a:prstGeom>
          <a:solidFill>
            <a:srgbClr val="2D74A3"/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7"/>
          <p:cNvSpPr/>
          <p:nvPr/>
        </p:nvSpPr>
        <p:spPr>
          <a:xfrm>
            <a:off x="1691640" y="1069848"/>
            <a:ext cx="932688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Anagrafica</a:t>
            </a:r>
            <a:endParaRPr lang="en-US" sz="920" dirty="0"/>
          </a:p>
        </p:txBody>
      </p:sp>
      <p:sp>
        <p:nvSpPr>
          <p:cNvPr id="11" name="Shape 8"/>
          <p:cNvSpPr/>
          <p:nvPr/>
        </p:nvSpPr>
        <p:spPr>
          <a:xfrm>
            <a:off x="2825496" y="960120"/>
            <a:ext cx="1078992" cy="640080"/>
          </a:xfrm>
          <a:prstGeom prst="chevron">
            <a:avLst/>
          </a:prstGeom>
          <a:solidFill>
            <a:srgbClr val="2D74A3"/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9"/>
          <p:cNvSpPr/>
          <p:nvPr/>
        </p:nvSpPr>
        <p:spPr>
          <a:xfrm>
            <a:off x="2898648" y="1069848"/>
            <a:ext cx="932688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Delega</a:t>
            </a:r>
            <a:endParaRPr lang="en-US" sz="920" dirty="0"/>
          </a:p>
        </p:txBody>
      </p:sp>
      <p:sp>
        <p:nvSpPr>
          <p:cNvPr id="13" name="Shape 10"/>
          <p:cNvSpPr/>
          <p:nvPr/>
        </p:nvSpPr>
        <p:spPr>
          <a:xfrm>
            <a:off x="4032504" y="960120"/>
            <a:ext cx="1078992" cy="640080"/>
          </a:xfrm>
          <a:prstGeom prst="chevron">
            <a:avLst/>
          </a:prstGeom>
          <a:solidFill>
            <a:srgbClr val="2D74A3"/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1"/>
          <p:cNvSpPr/>
          <p:nvPr/>
        </p:nvSpPr>
        <p:spPr>
          <a:xfrm>
            <a:off x="4105656" y="1069848"/>
            <a:ext cx="932688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Dichiarazioni</a:t>
            </a:r>
            <a:endParaRPr lang="en-US" sz="920" dirty="0"/>
          </a:p>
        </p:txBody>
      </p:sp>
      <p:sp>
        <p:nvSpPr>
          <p:cNvPr id="15" name="Shape 12"/>
          <p:cNvSpPr/>
          <p:nvPr/>
        </p:nvSpPr>
        <p:spPr>
          <a:xfrm>
            <a:off x="5239512" y="960120"/>
            <a:ext cx="1078992" cy="640080"/>
          </a:xfrm>
          <a:prstGeom prst="chevron">
            <a:avLst/>
          </a:prstGeom>
          <a:solidFill>
            <a:srgbClr val="2D74A3"/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3"/>
          <p:cNvSpPr/>
          <p:nvPr/>
        </p:nvSpPr>
        <p:spPr>
          <a:xfrm>
            <a:off x="5312664" y="1069848"/>
            <a:ext cx="932688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Spese</a:t>
            </a:r>
            <a:endParaRPr lang="en-US" sz="920" dirty="0"/>
          </a:p>
        </p:txBody>
      </p:sp>
      <p:sp>
        <p:nvSpPr>
          <p:cNvPr id="17" name="Shape 14"/>
          <p:cNvSpPr/>
          <p:nvPr/>
        </p:nvSpPr>
        <p:spPr>
          <a:xfrm>
            <a:off x="6446520" y="960120"/>
            <a:ext cx="1078992" cy="640080"/>
          </a:xfrm>
          <a:prstGeom prst="chevron">
            <a:avLst/>
          </a:prstGeom>
          <a:solidFill>
            <a:srgbClr val="2D74A3"/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5"/>
          <p:cNvSpPr/>
          <p:nvPr/>
        </p:nvSpPr>
        <p:spPr>
          <a:xfrm>
            <a:off x="6519672" y="1069848"/>
            <a:ext cx="932688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DSAN</a:t>
            </a:r>
            <a:endParaRPr lang="en-US" sz="920" dirty="0"/>
          </a:p>
        </p:txBody>
      </p:sp>
      <p:sp>
        <p:nvSpPr>
          <p:cNvPr id="19" name="Shape 16"/>
          <p:cNvSpPr/>
          <p:nvPr/>
        </p:nvSpPr>
        <p:spPr>
          <a:xfrm>
            <a:off x="7653528" y="960120"/>
            <a:ext cx="1078992" cy="640080"/>
          </a:xfrm>
          <a:prstGeom prst="chevron">
            <a:avLst/>
          </a:prstGeom>
          <a:solidFill>
            <a:srgbClr val="087F5B"/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7"/>
          <p:cNvSpPr/>
          <p:nvPr/>
        </p:nvSpPr>
        <p:spPr>
          <a:xfrm>
            <a:off x="7726680" y="1069848"/>
            <a:ext cx="932688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Invio</a:t>
            </a:r>
            <a:endParaRPr lang="en-US" sz="920" dirty="0"/>
          </a:p>
        </p:txBody>
      </p:sp>
      <p:sp>
        <p:nvSpPr>
          <p:cNvPr id="21" name="Shape 18"/>
          <p:cNvSpPr/>
          <p:nvPr/>
        </p:nvSpPr>
        <p:spPr>
          <a:xfrm>
            <a:off x="685800" y="1920240"/>
            <a:ext cx="3886200" cy="404949"/>
          </a:xfrm>
          <a:prstGeom prst="rect">
            <a:avLst/>
          </a:prstGeom>
          <a:solidFill>
            <a:srgbClr val="3B3561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19"/>
          <p:cNvSpPr/>
          <p:nvPr/>
        </p:nvSpPr>
        <p:spPr>
          <a:xfrm>
            <a:off x="731520" y="1956816"/>
            <a:ext cx="3794760" cy="331797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86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Step portale</a:t>
            </a:r>
            <a:endParaRPr lang="en-US" sz="860" dirty="0"/>
          </a:p>
        </p:txBody>
      </p:sp>
      <p:sp>
        <p:nvSpPr>
          <p:cNvPr id="23" name="Shape 20"/>
          <p:cNvSpPr/>
          <p:nvPr/>
        </p:nvSpPr>
        <p:spPr>
          <a:xfrm>
            <a:off x="4572000" y="1920240"/>
            <a:ext cx="3886200" cy="404949"/>
          </a:xfrm>
          <a:prstGeom prst="rect">
            <a:avLst/>
          </a:prstGeom>
          <a:solidFill>
            <a:srgbClr val="3B3561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1"/>
          <p:cNvSpPr/>
          <p:nvPr/>
        </p:nvSpPr>
        <p:spPr>
          <a:xfrm>
            <a:off x="4617720" y="1956816"/>
            <a:ext cx="3794760" cy="331797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Dato/azione da presidiare</a:t>
            </a:r>
            <a:endParaRPr lang="en-US" sz="860" dirty="0"/>
          </a:p>
        </p:txBody>
      </p:sp>
      <p:sp>
        <p:nvSpPr>
          <p:cNvPr id="25" name="Shape 22"/>
          <p:cNvSpPr/>
          <p:nvPr/>
        </p:nvSpPr>
        <p:spPr>
          <a:xfrm>
            <a:off x="685800" y="2325189"/>
            <a:ext cx="3886200" cy="404949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3"/>
          <p:cNvSpPr/>
          <p:nvPr/>
        </p:nvSpPr>
        <p:spPr>
          <a:xfrm>
            <a:off x="731520" y="2361765"/>
            <a:ext cx="3794760" cy="331797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Dati struttura produttiva</a:t>
            </a:r>
            <a:endParaRPr lang="en-US" sz="1100" b="1" dirty="0"/>
          </a:p>
        </p:txBody>
      </p:sp>
      <p:sp>
        <p:nvSpPr>
          <p:cNvPr id="27" name="Shape 24"/>
          <p:cNvSpPr/>
          <p:nvPr/>
        </p:nvSpPr>
        <p:spPr>
          <a:xfrm>
            <a:off x="4572000" y="2325189"/>
            <a:ext cx="3886200" cy="404949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5"/>
          <p:cNvSpPr/>
          <p:nvPr/>
        </p:nvSpPr>
        <p:spPr>
          <a:xfrm>
            <a:off x="4617720" y="2361765"/>
            <a:ext cx="3794760" cy="331797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sede, indirizzo, riferimenti catastali</a:t>
            </a:r>
            <a:endParaRPr lang="en-US" sz="1100" b="1" dirty="0"/>
          </a:p>
        </p:txBody>
      </p:sp>
      <p:sp>
        <p:nvSpPr>
          <p:cNvPr id="29" name="Shape 26"/>
          <p:cNvSpPr/>
          <p:nvPr/>
        </p:nvSpPr>
        <p:spPr>
          <a:xfrm>
            <a:off x="685800" y="2730137"/>
            <a:ext cx="3886200" cy="404949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Text 27"/>
          <p:cNvSpPr/>
          <p:nvPr/>
        </p:nvSpPr>
        <p:spPr>
          <a:xfrm>
            <a:off x="731520" y="2766713"/>
            <a:ext cx="3794760" cy="331797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Anagrafica operatore</a:t>
            </a:r>
            <a:endParaRPr lang="en-US" sz="1100" b="1" dirty="0"/>
          </a:p>
        </p:txBody>
      </p:sp>
      <p:sp>
        <p:nvSpPr>
          <p:cNvPr id="31" name="Shape 28"/>
          <p:cNvSpPr/>
          <p:nvPr/>
        </p:nvSpPr>
        <p:spPr>
          <a:xfrm>
            <a:off x="4572000" y="2730137"/>
            <a:ext cx="3886200" cy="404949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Text 29"/>
          <p:cNvSpPr/>
          <p:nvPr/>
        </p:nvSpPr>
        <p:spPr>
          <a:xfrm>
            <a:off x="4617720" y="2766713"/>
            <a:ext cx="3794760" cy="331797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dati impresa e firmatario/referente</a:t>
            </a:r>
            <a:endParaRPr lang="en-US" sz="1100" b="1" dirty="0"/>
          </a:p>
        </p:txBody>
      </p:sp>
      <p:sp>
        <p:nvSpPr>
          <p:cNvPr id="33" name="Shape 30"/>
          <p:cNvSpPr/>
          <p:nvPr/>
        </p:nvSpPr>
        <p:spPr>
          <a:xfrm>
            <a:off x="685800" y="3135086"/>
            <a:ext cx="3886200" cy="404949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Text 31"/>
          <p:cNvSpPr/>
          <p:nvPr/>
        </p:nvSpPr>
        <p:spPr>
          <a:xfrm>
            <a:off x="731520" y="3171662"/>
            <a:ext cx="3794760" cy="331797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Conferisci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delega</a:t>
            </a:r>
            <a:endParaRPr lang="en-US" sz="1100" b="1" dirty="0">
              <a:solidFill>
                <a:srgbClr val="1F2933"/>
              </a:solidFill>
              <a:latin typeface="Aptos" pitchFamily="34" charset="0"/>
            </a:endParaRPr>
          </a:p>
        </p:txBody>
      </p:sp>
      <p:sp>
        <p:nvSpPr>
          <p:cNvPr id="35" name="Shape 32"/>
          <p:cNvSpPr/>
          <p:nvPr/>
        </p:nvSpPr>
        <p:spPr>
          <a:xfrm>
            <a:off x="4572000" y="3135086"/>
            <a:ext cx="3886200" cy="404949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Text 33"/>
          <p:cNvSpPr/>
          <p:nvPr/>
        </p:nvSpPr>
        <p:spPr>
          <a:xfrm>
            <a:off x="4617720" y="3171662"/>
            <a:ext cx="3794760" cy="331797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/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solo se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firmatario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delegato</a:t>
            </a:r>
            <a:endParaRPr lang="en-US" sz="1100" b="1" dirty="0">
              <a:solidFill>
                <a:srgbClr val="1F2933"/>
              </a:solidFill>
              <a:latin typeface="Aptos" pitchFamily="34" charset="0"/>
            </a:endParaRPr>
          </a:p>
        </p:txBody>
      </p:sp>
      <p:sp>
        <p:nvSpPr>
          <p:cNvPr id="37" name="Shape 34"/>
          <p:cNvSpPr/>
          <p:nvPr/>
        </p:nvSpPr>
        <p:spPr>
          <a:xfrm>
            <a:off x="685800" y="3540034"/>
            <a:ext cx="3886200" cy="404949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Text 35"/>
          <p:cNvSpPr/>
          <p:nvPr/>
        </p:nvSpPr>
        <p:spPr>
          <a:xfrm>
            <a:off x="731520" y="3576610"/>
            <a:ext cx="3794760" cy="331797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indent="0">
              <a:buNone/>
            </a:pP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Dichiarazioni</a:t>
            </a:r>
            <a:endParaRPr lang="en-US" sz="1100" b="1" dirty="0">
              <a:solidFill>
                <a:srgbClr val="1F2933"/>
              </a:solidFill>
              <a:latin typeface="Aptos" pitchFamily="34" charset="0"/>
            </a:endParaRPr>
          </a:p>
        </p:txBody>
      </p:sp>
      <p:sp>
        <p:nvSpPr>
          <p:cNvPr id="39" name="Shape 36"/>
          <p:cNvSpPr/>
          <p:nvPr/>
        </p:nvSpPr>
        <p:spPr>
          <a:xfrm>
            <a:off x="4572000" y="3540034"/>
            <a:ext cx="3886200" cy="404949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0" name="Text 37"/>
          <p:cNvSpPr/>
          <p:nvPr/>
        </p:nvSpPr>
        <p:spPr>
          <a:xfrm>
            <a:off x="4617720" y="3576610"/>
            <a:ext cx="3794760" cy="331797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flag obbligatori e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requisiti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aziendali</a:t>
            </a:r>
            <a:endParaRPr lang="en-US" sz="1100" b="1" dirty="0">
              <a:solidFill>
                <a:srgbClr val="1F2933"/>
              </a:solidFill>
              <a:latin typeface="Aptos" pitchFamily="34" charset="0"/>
            </a:endParaRPr>
          </a:p>
        </p:txBody>
      </p:sp>
      <p:sp>
        <p:nvSpPr>
          <p:cNvPr id="41" name="Shape 38"/>
          <p:cNvSpPr/>
          <p:nvPr/>
        </p:nvSpPr>
        <p:spPr>
          <a:xfrm>
            <a:off x="685800" y="3944983"/>
            <a:ext cx="3886200" cy="404949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2" name="Text 39"/>
          <p:cNvSpPr/>
          <p:nvPr/>
        </p:nvSpPr>
        <p:spPr>
          <a:xfrm>
            <a:off x="731520" y="3981559"/>
            <a:ext cx="3794760" cy="331797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Spese Allegati IV/V e FER</a:t>
            </a:r>
          </a:p>
        </p:txBody>
      </p:sp>
      <p:sp>
        <p:nvSpPr>
          <p:cNvPr id="43" name="Shape 40"/>
          <p:cNvSpPr/>
          <p:nvPr/>
        </p:nvSpPr>
        <p:spPr>
          <a:xfrm>
            <a:off x="4572000" y="3944983"/>
            <a:ext cx="3886200" cy="404949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4" name="Text 41"/>
          <p:cNvSpPr/>
          <p:nvPr/>
        </p:nvSpPr>
        <p:spPr>
          <a:xfrm>
            <a:off x="4617720" y="3981559"/>
            <a:ext cx="3794760" cy="331797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/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beni, costi, date,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coefficienti</a:t>
            </a:r>
            <a:endParaRPr lang="en-US" sz="1100" b="1" dirty="0">
              <a:solidFill>
                <a:srgbClr val="1F2933"/>
              </a:solidFill>
              <a:latin typeface="Aptos" pitchFamily="34" charset="0"/>
            </a:endParaRPr>
          </a:p>
        </p:txBody>
      </p:sp>
      <p:sp>
        <p:nvSpPr>
          <p:cNvPr id="45" name="Shape 42"/>
          <p:cNvSpPr/>
          <p:nvPr/>
        </p:nvSpPr>
        <p:spPr>
          <a:xfrm>
            <a:off x="685800" y="4349931"/>
            <a:ext cx="3886200" cy="404949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6" name="Text 43"/>
          <p:cNvSpPr/>
          <p:nvPr/>
        </p:nvSpPr>
        <p:spPr>
          <a:xfrm>
            <a:off x="731520" y="4386507"/>
            <a:ext cx="3794760" cy="331797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indent="0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DSAN, allegati,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riepilogo</a:t>
            </a:r>
            <a:endParaRPr lang="en-US" sz="1100" b="1" dirty="0">
              <a:solidFill>
                <a:srgbClr val="1F2933"/>
              </a:solidFill>
              <a:latin typeface="Aptos" pitchFamily="34" charset="0"/>
            </a:endParaRPr>
          </a:p>
        </p:txBody>
      </p:sp>
      <p:sp>
        <p:nvSpPr>
          <p:cNvPr id="47" name="Shape 44"/>
          <p:cNvSpPr/>
          <p:nvPr/>
        </p:nvSpPr>
        <p:spPr>
          <a:xfrm>
            <a:off x="4572000" y="4349931"/>
            <a:ext cx="3886200" cy="404949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8" name="Text 45"/>
          <p:cNvSpPr/>
          <p:nvPr/>
        </p:nvSpPr>
        <p:spPr>
          <a:xfrm>
            <a:off x="4617720" y="4386507"/>
            <a:ext cx="3794760" cy="331797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anteprima, firma SPID,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ricevuta</a:t>
            </a:r>
            <a:endParaRPr lang="en-US" sz="1100" b="1" dirty="0">
              <a:solidFill>
                <a:srgbClr val="1F2933"/>
              </a:solidFill>
              <a:latin typeface="Aptos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/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3B3561"/>
          </a:solidFill>
          <a:ln w="12700">
            <a:solidFill>
              <a:srgbClr val="3B356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320040" y="109728"/>
            <a:ext cx="763524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Dati struttura produttiva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949440" y="146304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i="1" dirty="0">
                <a:solidFill>
                  <a:srgbClr val="D9E8FF"/>
                </a:solidFill>
              </a:rPr>
              <a:t>Portale</a:t>
            </a:r>
            <a:endParaRPr lang="en-US" sz="750" dirty="0"/>
          </a:p>
        </p:txBody>
      </p:sp>
      <p:sp>
        <p:nvSpPr>
          <p:cNvPr id="7" name="Text 4"/>
          <p:cNvSpPr/>
          <p:nvPr/>
        </p:nvSpPr>
        <p:spPr>
          <a:xfrm>
            <a:off x="594360" y="1143000"/>
            <a:ext cx="4251960" cy="21488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comunicazione è riferita alla struttura produttiva interessata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dall’investimento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endParaRPr lang="en-US" sz="1100" b="1" dirty="0"/>
          </a:p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Devono essere inseriti indirizzo, localizzazione e dati catastali.</a:t>
            </a:r>
            <a:endParaRPr lang="en-US" sz="1100" b="1" dirty="0"/>
          </a:p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disponibilità della struttura produttiva deve essere dichiarata alla data della comunicazione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preventiva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endParaRPr lang="en-US" sz="1100" b="1" dirty="0"/>
          </a:p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 assenza dei campi “Sezione” o “Sub prevalente”, la guida operativa prevede l’inserimento “NP”.</a:t>
            </a:r>
            <a:endParaRPr lang="en-US" sz="1100" b="1" dirty="0"/>
          </a:p>
        </p:txBody>
      </p:sp>
      <p:sp>
        <p:nvSpPr>
          <p:cNvPr id="8" name="Shape 5"/>
          <p:cNvSpPr/>
          <p:nvPr/>
        </p:nvSpPr>
        <p:spPr>
          <a:xfrm>
            <a:off x="868680" y="3749040"/>
            <a:ext cx="3840480" cy="960120"/>
          </a:xfrm>
          <a:prstGeom prst="roundRect">
            <a:avLst>
              <a:gd name="adj" fmla="val 7619"/>
            </a:avLst>
          </a:prstGeom>
          <a:solidFill>
            <a:srgbClr val="EEF8FF"/>
          </a:solidFill>
          <a:ln w="12700">
            <a:solidFill>
              <a:srgbClr val="D8DEE6">
                <a:alpha val="8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6"/>
          <p:cNvSpPr/>
          <p:nvPr/>
        </p:nvSpPr>
        <p:spPr>
          <a:xfrm>
            <a:off x="1005840" y="3858768"/>
            <a:ext cx="3566160" cy="23774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Checklist dati sede</a:t>
            </a:r>
            <a:endParaRPr lang="en-US" sz="1100" dirty="0">
              <a:solidFill>
                <a:srgbClr val="FF0000"/>
              </a:solidFill>
            </a:endParaRPr>
          </a:p>
        </p:txBody>
      </p:sp>
      <p:sp>
        <p:nvSpPr>
          <p:cNvPr id="10" name="Text 7"/>
          <p:cNvSpPr/>
          <p:nvPr/>
        </p:nvSpPr>
        <p:spPr>
          <a:xfrm>
            <a:off x="1005840" y="4142232"/>
            <a:ext cx="356616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Indirizzo completo • Comune/provincia • particella/sub • eventuale sezione • disponibilità immobile • coerenza con sede investimento e POD in caso FER.</a:t>
            </a:r>
            <a:endParaRPr lang="en-US" sz="1100" b="1" dirty="0"/>
          </a:p>
        </p:txBody>
      </p:sp>
      <p:sp>
        <p:nvSpPr>
          <p:cNvPr id="11" name="Shape 8"/>
          <p:cNvSpPr/>
          <p:nvPr/>
        </p:nvSpPr>
        <p:spPr>
          <a:xfrm>
            <a:off x="5138928" y="1069848"/>
            <a:ext cx="3209544" cy="2203704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2" name="Image 1" descr="/mnt/data/assets/guide/page5-0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6360" y="1097280"/>
            <a:ext cx="3154680" cy="214884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166360" y="3291840"/>
            <a:ext cx="3154680" cy="182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ctr">
              <a:buNone/>
            </a:pPr>
            <a:r>
              <a:rPr lang="en-US" sz="750" i="1" dirty="0">
                <a:solidFill>
                  <a:srgbClr val="4E53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estratto guida: avvio pratica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/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3B3561"/>
          </a:solidFill>
          <a:ln w="12700">
            <a:solidFill>
              <a:srgbClr val="3B356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320040" y="109728"/>
            <a:ext cx="763524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Dichiarazioni e impegni dell’impresa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949440" y="146304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i="1" dirty="0">
                <a:solidFill>
                  <a:srgbClr val="D9E8FF"/>
                </a:solidFill>
              </a:rPr>
              <a:t>Portale</a:t>
            </a:r>
            <a:endParaRPr lang="en-US" sz="750" dirty="0"/>
          </a:p>
        </p:txBody>
      </p:sp>
      <p:sp>
        <p:nvSpPr>
          <p:cNvPr id="7" name="Shape 4"/>
          <p:cNvSpPr/>
          <p:nvPr/>
        </p:nvSpPr>
        <p:spPr>
          <a:xfrm>
            <a:off x="566928" y="932688"/>
            <a:ext cx="3895344" cy="2569464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8" name="Image 1" descr="/mnt/data/assets/guide/page9-0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60" y="960120"/>
            <a:ext cx="3840480" cy="25146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94360" y="3520440"/>
            <a:ext cx="3840480" cy="182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ctr">
              <a:buNone/>
            </a:pPr>
            <a:r>
              <a:rPr lang="en-US" sz="750" i="1" dirty="0">
                <a:solidFill>
                  <a:srgbClr val="4E53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step “Dichiarazioni”</a:t>
            </a:r>
            <a:endParaRPr lang="en-US" sz="750" dirty="0"/>
          </a:p>
        </p:txBody>
      </p:sp>
      <p:sp>
        <p:nvSpPr>
          <p:cNvPr id="10" name="Text 6"/>
          <p:cNvSpPr/>
          <p:nvPr/>
        </p:nvSpPr>
        <p:spPr>
          <a:xfrm>
            <a:off x="4709160" y="1051560"/>
            <a:ext cx="3749040" cy="24231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Tutte le dichiarazioni vanno accettate tramite flag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obbligatorio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endParaRPr lang="en-US" sz="1100" b="1" dirty="0"/>
          </a:p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Requisiti: assenza procedure concorsuali, antimafia, sicurezza sul lavoro, regolarità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contributiva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endParaRPr lang="en-US" sz="1100" b="1" dirty="0"/>
          </a:p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È richiesta la dichiarazione sulla disponibilità della struttura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produttiva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endParaRPr lang="en-US" sz="1100" b="1" dirty="0"/>
          </a:p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 indicato se sono previsti investimenti FER; da tale risposta dipende la visibilità dello step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dedicato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endParaRPr lang="en-US" sz="1100" b="1" dirty="0"/>
          </a:p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 dichiarazioni confluiscono nella DSAN</a:t>
            </a:r>
            <a:r>
              <a:rPr lang="en-US" sz="100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endParaRPr lang="en-US" sz="1000" dirty="0"/>
          </a:p>
        </p:txBody>
      </p:sp>
      <p:sp>
        <p:nvSpPr>
          <p:cNvPr id="11" name="Shape 7"/>
          <p:cNvSpPr/>
          <p:nvPr/>
        </p:nvSpPr>
        <p:spPr>
          <a:xfrm>
            <a:off x="594360" y="4160520"/>
            <a:ext cx="7635240" cy="777240"/>
          </a:xfrm>
          <a:prstGeom prst="roundRect">
            <a:avLst>
              <a:gd name="adj" fmla="val 9412"/>
            </a:avLst>
          </a:prstGeom>
          <a:solidFill>
            <a:srgbClr val="DCEFFB"/>
          </a:solidFill>
          <a:ln w="12700">
            <a:solidFill>
              <a:srgbClr val="D8DEE6">
                <a:alpha val="8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8"/>
          <p:cNvSpPr/>
          <p:nvPr/>
        </p:nvSpPr>
        <p:spPr>
          <a:xfrm>
            <a:off x="1051560" y="4270248"/>
            <a:ext cx="7040880" cy="23774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N.B</a:t>
            </a:r>
            <a:r>
              <a:rPr lang="en-US" sz="1000" b="1" dirty="0">
                <a:solidFill>
                  <a:srgbClr val="3B35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endParaRPr lang="en-US" sz="1000" dirty="0"/>
          </a:p>
        </p:txBody>
      </p:sp>
      <p:sp>
        <p:nvSpPr>
          <p:cNvPr id="13" name="Text 9"/>
          <p:cNvSpPr/>
          <p:nvPr/>
        </p:nvSpPr>
        <p:spPr>
          <a:xfrm>
            <a:off x="666119" y="4553712"/>
            <a:ext cx="7563481" cy="3840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 dichiarazioni non sono meri flag: </a:t>
            </a:r>
          </a:p>
          <a:p>
            <a:pPr marL="0" indent="0" algn="l">
              <a:buNone/>
            </a:pP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devono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essere sostenute da evidenze aziendali e documenti conservati in fascicolo.</a:t>
            </a:r>
            <a:endParaRPr lang="en-US" sz="1100" b="1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338089-2850-4B2F-A2B6-8B2D96FCBE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/render/slide-1.png">
            <a:extLst>
              <a:ext uri="{FF2B5EF4-FFF2-40B4-BE49-F238E27FC236}">
                <a16:creationId xmlns:a16="http://schemas.microsoft.com/office/drawing/2014/main" id="{D348682D-67B2-AAB7-A349-34961FF6C0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5D38E4AF-7488-CB7F-504D-05D4321DA3DF}"/>
              </a:ext>
            </a:extLst>
          </p:cNvPr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3B3561"/>
          </a:solidFill>
          <a:ln w="12700">
            <a:solidFill>
              <a:srgbClr val="3B356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B2767272-C199-6530-F58B-DBC7A023C504}"/>
              </a:ext>
            </a:extLst>
          </p:cNvPr>
          <p:cNvSpPr/>
          <p:nvPr/>
        </p:nvSpPr>
        <p:spPr>
          <a:xfrm>
            <a:off x="320040" y="109728"/>
            <a:ext cx="763524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Dichiarazioni e impegni dell’impresa</a:t>
            </a:r>
            <a:endParaRPr lang="en-US" sz="1500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9EF0FEE0-8F8A-0F01-A424-A2138B2BEECD}"/>
              </a:ext>
            </a:extLst>
          </p:cNvPr>
          <p:cNvSpPr/>
          <p:nvPr/>
        </p:nvSpPr>
        <p:spPr>
          <a:xfrm>
            <a:off x="6949440" y="146304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i="1" dirty="0">
                <a:solidFill>
                  <a:srgbClr val="D9E8FF"/>
                </a:solidFill>
              </a:rPr>
              <a:t>Portale</a:t>
            </a:r>
            <a:endParaRPr lang="en-US" sz="750" dirty="0"/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3BBAA289-590B-8275-5862-4EEE6BB3A8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46392"/>
            <a:ext cx="9144000" cy="5165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6829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/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56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3B3561"/>
          </a:solidFill>
          <a:ln w="12700">
            <a:solidFill>
              <a:srgbClr val="3B356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320040" y="109728"/>
            <a:ext cx="763524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Spese Allegati IV e V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949440" y="146304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i="1" dirty="0">
                <a:solidFill>
                  <a:srgbClr val="D9E8FF"/>
                </a:solidFill>
              </a:rPr>
              <a:t>Portale</a:t>
            </a:r>
            <a:endParaRPr lang="en-US" sz="750" dirty="0"/>
          </a:p>
        </p:txBody>
      </p:sp>
      <p:sp>
        <p:nvSpPr>
          <p:cNvPr id="7" name="Shape 4"/>
          <p:cNvSpPr/>
          <p:nvPr/>
        </p:nvSpPr>
        <p:spPr>
          <a:xfrm>
            <a:off x="4590288" y="978408"/>
            <a:ext cx="3803904" cy="2478024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8" name="Image 1" descr="/mnt/data/assets/guide/page11-1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7720" y="1005840"/>
            <a:ext cx="3749040" cy="242316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617720" y="3474720"/>
            <a:ext cx="3749040" cy="182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ctr">
              <a:buNone/>
            </a:pPr>
            <a:r>
              <a:rPr lang="en-US" sz="750" i="1" dirty="0">
                <a:solidFill>
                  <a:srgbClr val="4E53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step “Spese Allegati IV e V”</a:t>
            </a:r>
            <a:endParaRPr lang="en-US" sz="750" dirty="0"/>
          </a:p>
        </p:txBody>
      </p:sp>
      <p:sp>
        <p:nvSpPr>
          <p:cNvPr id="10" name="Text 6"/>
          <p:cNvSpPr/>
          <p:nvPr/>
        </p:nvSpPr>
        <p:spPr>
          <a:xfrm>
            <a:off x="472339" y="1097280"/>
            <a:ext cx="3871061" cy="278892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 ciascun bene va selezionata la categoria corretta dell’Allegato IV o V.</a:t>
            </a:r>
          </a:p>
          <a:p>
            <a:endParaRPr lang="en-US" sz="1100" b="1" dirty="0"/>
          </a:p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Vanno inseriti costo di acquisizione, data prevista di completamento, data prevista di interconnessione e coefficiente di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ammortamento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endParaRPr lang="en-US" sz="1100" b="1" dirty="0"/>
          </a:p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data di interconnessione deve essere coerente con il completamento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dell’investimento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endParaRPr lang="en-US" sz="1100" b="1" dirty="0"/>
          </a:p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 sistema calcola i totali di costo per Allegato IV e Allegato V.</a:t>
            </a:r>
          </a:p>
          <a:p>
            <a:endParaRPr lang="en-US" sz="1100" b="1" dirty="0"/>
          </a:p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 caso di bene complesso, occorre descrivere la componente oggetto della richiesta.</a:t>
            </a:r>
            <a:endParaRPr lang="en-US" sz="1100" b="1" dirty="0"/>
          </a:p>
        </p:txBody>
      </p:sp>
      <p:sp>
        <p:nvSpPr>
          <p:cNvPr id="11" name="Shape 7"/>
          <p:cNvSpPr/>
          <p:nvPr/>
        </p:nvSpPr>
        <p:spPr>
          <a:xfrm>
            <a:off x="868680" y="4343400"/>
            <a:ext cx="7406640" cy="685800"/>
          </a:xfrm>
          <a:prstGeom prst="roundRect">
            <a:avLst>
              <a:gd name="adj" fmla="val 10667"/>
            </a:avLst>
          </a:prstGeom>
          <a:solidFill>
            <a:srgbClr val="EEF8FF"/>
          </a:solidFill>
          <a:ln w="12700">
            <a:solidFill>
              <a:srgbClr val="D8DEE6">
                <a:alpha val="8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8"/>
          <p:cNvSpPr/>
          <p:nvPr/>
        </p:nvSpPr>
        <p:spPr>
          <a:xfrm>
            <a:off x="1005840" y="4453128"/>
            <a:ext cx="7132320" cy="23774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Controllo preventivo</a:t>
            </a:r>
            <a:endParaRPr lang="en-US" sz="1100" dirty="0">
              <a:solidFill>
                <a:srgbClr val="FF0000"/>
              </a:solidFill>
            </a:endParaRPr>
          </a:p>
        </p:txBody>
      </p:sp>
      <p:sp>
        <p:nvSpPr>
          <p:cNvPr id="13" name="Text 9"/>
          <p:cNvSpPr/>
          <p:nvPr/>
        </p:nvSpPr>
        <p:spPr>
          <a:xfrm>
            <a:off x="1005840" y="4736592"/>
            <a:ext cx="7132320" cy="182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Prima dell’invio, riconciliare importi del portale con ordini, preventivi, cespiti e budget investimento.</a:t>
            </a:r>
            <a:endParaRPr lang="en-US" sz="1100" b="1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5B2853-F47F-BB1F-145C-B9B4751EBC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/render/slide-1.png">
            <a:extLst>
              <a:ext uri="{FF2B5EF4-FFF2-40B4-BE49-F238E27FC236}">
                <a16:creationId xmlns:a16="http://schemas.microsoft.com/office/drawing/2014/main" id="{615D071D-E3C5-D7E8-13A0-9C87D88407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3B7060DC-4A93-378D-89D1-0650A0238F45}"/>
              </a:ext>
            </a:extLst>
          </p:cNvPr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3B3561"/>
          </a:solidFill>
          <a:ln w="12700">
            <a:solidFill>
              <a:srgbClr val="3B356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AF783F7E-019B-A2AF-FA49-E9F0964ECE49}"/>
              </a:ext>
            </a:extLst>
          </p:cNvPr>
          <p:cNvSpPr/>
          <p:nvPr/>
        </p:nvSpPr>
        <p:spPr>
          <a:xfrm>
            <a:off x="320040" y="109728"/>
            <a:ext cx="763524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Spese Allegati IV e V</a:t>
            </a:r>
            <a:endParaRPr lang="en-US" sz="1500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FFA18349-2F2E-7590-A668-1F1E98580D8D}"/>
              </a:ext>
            </a:extLst>
          </p:cNvPr>
          <p:cNvSpPr/>
          <p:nvPr/>
        </p:nvSpPr>
        <p:spPr>
          <a:xfrm>
            <a:off x="6949440" y="146304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i="1" dirty="0">
                <a:solidFill>
                  <a:srgbClr val="D9E8FF"/>
                </a:solidFill>
              </a:rPr>
              <a:t>Portale</a:t>
            </a:r>
            <a:endParaRPr lang="en-US" sz="750" dirty="0"/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2DFDCA2F-DBCE-7D15-6508-941A514072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45194"/>
            <a:ext cx="9144000" cy="5167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302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/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3B3561"/>
          </a:solidFill>
          <a:ln w="12700">
            <a:solidFill>
              <a:srgbClr val="3B356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320040" y="109728"/>
            <a:ext cx="763524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Spese impianti FER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949440" y="146304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i="1" dirty="0">
                <a:solidFill>
                  <a:srgbClr val="D9E8FF"/>
                </a:solidFill>
              </a:rPr>
              <a:t>Portale</a:t>
            </a:r>
            <a:endParaRPr lang="en-US" sz="750" dirty="0"/>
          </a:p>
        </p:txBody>
      </p:sp>
      <p:sp>
        <p:nvSpPr>
          <p:cNvPr id="7" name="Shape 4"/>
          <p:cNvSpPr/>
          <p:nvPr/>
        </p:nvSpPr>
        <p:spPr>
          <a:xfrm>
            <a:off x="521208" y="932688"/>
            <a:ext cx="4032504" cy="2706624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8" name="Image 1" descr="/mnt/data/assets/guide/page12-1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960120"/>
            <a:ext cx="3977640" cy="265176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48640" y="3657600"/>
            <a:ext cx="3977640" cy="182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ctr">
              <a:buNone/>
            </a:pPr>
            <a:r>
              <a:rPr lang="en-US" sz="750" i="1" dirty="0">
                <a:solidFill>
                  <a:srgbClr val="4E53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step “Spese Impianti FER”</a:t>
            </a:r>
            <a:endParaRPr lang="en-US" sz="750" dirty="0"/>
          </a:p>
        </p:txBody>
      </p:sp>
      <p:sp>
        <p:nvSpPr>
          <p:cNvPr id="10" name="Text 6"/>
          <p:cNvSpPr/>
          <p:nvPr/>
        </p:nvSpPr>
        <p:spPr>
          <a:xfrm>
            <a:off x="4800600" y="1051560"/>
            <a:ext cx="3657600" cy="27432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 step è visibile solo se nello step dichiarazioni è stato indicato l’investimento FER.</a:t>
            </a:r>
          </a:p>
          <a:p>
            <a:endParaRPr lang="en-US" sz="1100" b="1" dirty="0"/>
          </a:p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Vanno inseriti consumi, fabbisogni, POD, potenza/capacità e costi per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tipologia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endParaRPr lang="en-US" sz="1100" b="1" dirty="0"/>
          </a:p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 più impianti i codici POD sono indicati separati da punto e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virgola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endParaRPr lang="en-US" sz="1100" b="1" dirty="0"/>
          </a:p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producibilità deve rispettare il limite del 105% del fabbisogno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rilevante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endParaRPr lang="en-US" sz="1100" b="1" dirty="0"/>
          </a:p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Vanno verificati i costi massimi per fonte e tipologia di intervento.</a:t>
            </a:r>
            <a:endParaRPr lang="en-US" sz="1100" b="1" dirty="0"/>
          </a:p>
        </p:txBody>
      </p:sp>
      <p:sp>
        <p:nvSpPr>
          <p:cNvPr id="11" name="Shape 7"/>
          <p:cNvSpPr/>
          <p:nvPr/>
        </p:nvSpPr>
        <p:spPr>
          <a:xfrm>
            <a:off x="914400" y="4297680"/>
            <a:ext cx="7315200" cy="731520"/>
          </a:xfrm>
          <a:prstGeom prst="roundRect">
            <a:avLst>
              <a:gd name="adj" fmla="val 10000"/>
            </a:avLst>
          </a:prstGeom>
          <a:solidFill>
            <a:srgbClr val="DCEFFB"/>
          </a:solidFill>
          <a:ln w="12700">
            <a:solidFill>
              <a:srgbClr val="D8DEE6">
                <a:alpha val="8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8"/>
          <p:cNvSpPr/>
          <p:nvPr/>
        </p:nvSpPr>
        <p:spPr>
          <a:xfrm>
            <a:off x="1051560" y="4407408"/>
            <a:ext cx="7040880" cy="23774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N.B.</a:t>
            </a:r>
            <a:endParaRPr lang="en-US" sz="1100" dirty="0">
              <a:solidFill>
                <a:srgbClr val="FF0000"/>
              </a:solidFill>
            </a:endParaRPr>
          </a:p>
        </p:txBody>
      </p:sp>
      <p:sp>
        <p:nvSpPr>
          <p:cNvPr id="13" name="Text 9"/>
          <p:cNvSpPr/>
          <p:nvPr/>
        </p:nvSpPr>
        <p:spPr>
          <a:xfrm>
            <a:off x="1051560" y="4608576"/>
            <a:ext cx="7040880" cy="42062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Richiedere al tecnico energetico una scheda dati sintetica prima di entrare nel portale: consumi, POD, potenza, producibilità, costi e date.</a:t>
            </a:r>
            <a:endParaRPr lang="en-US" sz="1100" b="1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/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3B3561"/>
          </a:solidFill>
          <a:ln w="12700">
            <a:solidFill>
              <a:srgbClr val="3B356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320040" y="109728"/>
            <a:ext cx="763524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Riepilogo, DSAN e allegati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949440" y="146304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i="1" dirty="0">
                <a:solidFill>
                  <a:srgbClr val="D9E8FF"/>
                </a:solidFill>
              </a:rPr>
              <a:t>Portale</a:t>
            </a:r>
            <a:endParaRPr lang="en-US" sz="750" dirty="0"/>
          </a:p>
        </p:txBody>
      </p:sp>
      <p:sp>
        <p:nvSpPr>
          <p:cNvPr id="7" name="Shape 4"/>
          <p:cNvSpPr/>
          <p:nvPr/>
        </p:nvSpPr>
        <p:spPr>
          <a:xfrm>
            <a:off x="566928" y="932688"/>
            <a:ext cx="3803904" cy="2249424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8" name="Image 1" descr="/mnt/data/assets/guide/page14-1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60" y="960120"/>
            <a:ext cx="3749040" cy="219456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94360" y="3200400"/>
            <a:ext cx="3749040" cy="182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ctr">
              <a:buNone/>
            </a:pPr>
            <a:r>
              <a:rPr lang="en-US" sz="750" i="1" dirty="0">
                <a:solidFill>
                  <a:srgbClr val="4E53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step “Dati finali e riepilogo”</a:t>
            </a:r>
            <a:endParaRPr lang="en-US" sz="750" dirty="0"/>
          </a:p>
        </p:txBody>
      </p:sp>
      <p:sp>
        <p:nvSpPr>
          <p:cNvPr id="10" name="Shape 6"/>
          <p:cNvSpPr/>
          <p:nvPr/>
        </p:nvSpPr>
        <p:spPr>
          <a:xfrm>
            <a:off x="4773168" y="932688"/>
            <a:ext cx="3666744" cy="2249424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1" name="Image 2" descr="/mnt/data/assets/guide/page16-1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600" y="960120"/>
            <a:ext cx="3611880" cy="2194560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4800600" y="3200400"/>
            <a:ext cx="3611880" cy="182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ctr">
              <a:buNone/>
            </a:pPr>
            <a:r>
              <a:rPr lang="en-US" sz="750" i="1" dirty="0">
                <a:solidFill>
                  <a:srgbClr val="4E53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step “Allegati”</a:t>
            </a:r>
            <a:endParaRPr lang="en-US" sz="750" dirty="0"/>
          </a:p>
        </p:txBody>
      </p:sp>
      <p:sp>
        <p:nvSpPr>
          <p:cNvPr id="13" name="Text 8"/>
          <p:cNvSpPr/>
          <p:nvPr/>
        </p:nvSpPr>
        <p:spPr>
          <a:xfrm>
            <a:off x="914400" y="3703320"/>
            <a:ext cx="7315200" cy="1613522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 riepilogo aggrega i costi per anno 2026, 2027 e 2028 e per tipologia di bene.</a:t>
            </a:r>
          </a:p>
          <a:p>
            <a:endParaRPr lang="en-US" sz="1100" b="1" dirty="0"/>
          </a:p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DSAN generata in anteprima non va ricaricata manualmente sulla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piattaforma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endParaRPr lang="en-US" sz="1100" b="1" dirty="0"/>
          </a:p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firma avviene tramite SPID al momento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dell’invio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endParaRPr lang="en-US" sz="1100" b="1" dirty="0"/>
          </a:p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 si modificano dati dopo la generazione, occorre rigenerare la DSAN.</a:t>
            </a:r>
          </a:p>
          <a:p>
            <a:endParaRPr lang="en-US" sz="1100" b="1" dirty="0"/>
          </a:p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Nella preventiva, lo step allegati può non richiedere caricamenti.</a:t>
            </a:r>
            <a:endParaRPr lang="en-US" sz="1100" b="1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256DA0-2654-1F26-4D6D-584CF31C5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/render/slide-1.png">
            <a:extLst>
              <a:ext uri="{FF2B5EF4-FFF2-40B4-BE49-F238E27FC236}">
                <a16:creationId xmlns:a16="http://schemas.microsoft.com/office/drawing/2014/main" id="{9DB16C32-3ED4-1455-C546-292A2191AC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102D98E7-694B-7391-8564-EAC044B3C645}"/>
              </a:ext>
            </a:extLst>
          </p:cNvPr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3B3561"/>
          </a:solidFill>
          <a:ln w="12700">
            <a:solidFill>
              <a:srgbClr val="3B356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32ED1423-AE5B-975A-D06B-E6290115315C}"/>
              </a:ext>
            </a:extLst>
          </p:cNvPr>
          <p:cNvSpPr/>
          <p:nvPr/>
        </p:nvSpPr>
        <p:spPr>
          <a:xfrm>
            <a:off x="320040" y="109728"/>
            <a:ext cx="763524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Riepilogo, DSAN e allegati</a:t>
            </a:r>
            <a:endParaRPr lang="en-US" sz="1500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4CFCD390-E114-2CE6-6257-F39F32DB453E}"/>
              </a:ext>
            </a:extLst>
          </p:cNvPr>
          <p:cNvSpPr/>
          <p:nvPr/>
        </p:nvSpPr>
        <p:spPr>
          <a:xfrm>
            <a:off x="6949440" y="146304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i="1" dirty="0">
                <a:solidFill>
                  <a:srgbClr val="D9E8FF"/>
                </a:solidFill>
              </a:rPr>
              <a:t>Portale</a:t>
            </a:r>
            <a:endParaRPr lang="en-US" sz="750" dirty="0"/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0462F64D-C413-95FB-BAA0-FD9218B717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37703"/>
            <a:ext cx="9144000" cy="5182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73617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00942E-C9BA-F22F-8F48-FCA8E56F9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/render/slide-1.png">
            <a:extLst>
              <a:ext uri="{FF2B5EF4-FFF2-40B4-BE49-F238E27FC236}">
                <a16:creationId xmlns:a16="http://schemas.microsoft.com/office/drawing/2014/main" id="{AA90E492-B796-0ADD-1653-BEA8A11F69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6F643218-ECB0-2E1D-C894-1A6C2EC50609}"/>
              </a:ext>
            </a:extLst>
          </p:cNvPr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3B3561"/>
          </a:solidFill>
          <a:ln w="12700">
            <a:solidFill>
              <a:srgbClr val="3B356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CBA48D8E-1C47-74A4-9F11-C47B67FE30E9}"/>
              </a:ext>
            </a:extLst>
          </p:cNvPr>
          <p:cNvSpPr/>
          <p:nvPr/>
        </p:nvSpPr>
        <p:spPr>
          <a:xfrm>
            <a:off x="320040" y="109728"/>
            <a:ext cx="763524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Riepilogo, DSAN e allegati</a:t>
            </a:r>
            <a:endParaRPr lang="en-US" sz="1500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042CA777-DB15-5820-B7B5-A786F69EF448}"/>
              </a:ext>
            </a:extLst>
          </p:cNvPr>
          <p:cNvSpPr/>
          <p:nvPr/>
        </p:nvSpPr>
        <p:spPr>
          <a:xfrm>
            <a:off x="6949440" y="146304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i="1" dirty="0">
                <a:solidFill>
                  <a:srgbClr val="D9E8FF"/>
                </a:solidFill>
              </a:rPr>
              <a:t>Portale</a:t>
            </a:r>
            <a:endParaRPr lang="en-US" sz="750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8321D109-B19F-7150-7E41-34947BB533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47588"/>
            <a:ext cx="9144000" cy="5162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9934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/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3B3561"/>
          </a:solidFill>
          <a:ln w="12700">
            <a:solidFill>
              <a:srgbClr val="3B356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320040" y="109728"/>
            <a:ext cx="763524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Invio, ricevuta e protocollazione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949440" y="146304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i="1" dirty="0">
                <a:solidFill>
                  <a:srgbClr val="D9E8FF"/>
                </a:solidFill>
              </a:rPr>
              <a:t>Portale</a:t>
            </a:r>
            <a:endParaRPr lang="en-US" sz="750" dirty="0"/>
          </a:p>
        </p:txBody>
      </p:sp>
      <p:sp>
        <p:nvSpPr>
          <p:cNvPr id="7" name="Shape 4"/>
          <p:cNvSpPr/>
          <p:nvPr/>
        </p:nvSpPr>
        <p:spPr>
          <a:xfrm>
            <a:off x="4681728" y="932688"/>
            <a:ext cx="3849624" cy="2660904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8" name="Image 1" descr="/mnt/data/assets/guide/page17-1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9160" y="960120"/>
            <a:ext cx="3794760" cy="260604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709160" y="3611880"/>
            <a:ext cx="3794760" cy="1828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ctr">
              <a:buNone/>
            </a:pPr>
            <a:r>
              <a:rPr lang="en-US" sz="750" i="1" dirty="0">
                <a:solidFill>
                  <a:srgbClr val="4E53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ricevuta e documenti scaricabili</a:t>
            </a:r>
            <a:endParaRPr lang="en-US" sz="750" dirty="0"/>
          </a:p>
        </p:txBody>
      </p:sp>
      <p:sp>
        <p:nvSpPr>
          <p:cNvPr id="10" name="Shape 6"/>
          <p:cNvSpPr/>
          <p:nvPr/>
        </p:nvSpPr>
        <p:spPr>
          <a:xfrm>
            <a:off x="548640" y="1280160"/>
            <a:ext cx="864108" cy="640080"/>
          </a:xfrm>
          <a:prstGeom prst="chevron">
            <a:avLst/>
          </a:prstGeom>
          <a:solidFill>
            <a:srgbClr val="087F5B"/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7"/>
          <p:cNvSpPr/>
          <p:nvPr/>
        </p:nvSpPr>
        <p:spPr>
          <a:xfrm>
            <a:off x="621792" y="1389888"/>
            <a:ext cx="717804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latin typeface="Aptos" pitchFamily="34" charset="0"/>
                <a:ea typeface="Aptos" pitchFamily="34" charset="-122"/>
                <a:cs typeface="Aptos" pitchFamily="34" charset="-120"/>
              </a:rPr>
              <a:t>Invia</a:t>
            </a:r>
            <a:endParaRPr lang="en-US" sz="920" dirty="0"/>
          </a:p>
        </p:txBody>
      </p:sp>
      <p:sp>
        <p:nvSpPr>
          <p:cNvPr id="12" name="Shape 8"/>
          <p:cNvSpPr/>
          <p:nvPr/>
        </p:nvSpPr>
        <p:spPr>
          <a:xfrm>
            <a:off x="1540764" y="1280160"/>
            <a:ext cx="864108" cy="640080"/>
          </a:xfrm>
          <a:prstGeom prst="chevron">
            <a:avLst/>
          </a:prstGeom>
          <a:solidFill>
            <a:srgbClr val="2D74A3"/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9"/>
          <p:cNvSpPr/>
          <p:nvPr/>
        </p:nvSpPr>
        <p:spPr>
          <a:xfrm>
            <a:off x="1613916" y="1389888"/>
            <a:ext cx="717804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latin typeface="Aptos" pitchFamily="34" charset="0"/>
                <a:ea typeface="Aptos" pitchFamily="34" charset="-122"/>
                <a:cs typeface="Aptos" pitchFamily="34" charset="-120"/>
              </a:rPr>
              <a:t>Ricevuta entro 24h</a:t>
            </a:r>
            <a:endParaRPr lang="en-US" sz="920" dirty="0"/>
          </a:p>
        </p:txBody>
      </p:sp>
      <p:sp>
        <p:nvSpPr>
          <p:cNvPr id="14" name="Shape 10"/>
          <p:cNvSpPr/>
          <p:nvPr/>
        </p:nvSpPr>
        <p:spPr>
          <a:xfrm>
            <a:off x="2532888" y="1280160"/>
            <a:ext cx="864108" cy="640080"/>
          </a:xfrm>
          <a:prstGeom prst="chevron">
            <a:avLst/>
          </a:prstGeom>
          <a:solidFill>
            <a:srgbClr val="2D74A3"/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1"/>
          <p:cNvSpPr/>
          <p:nvPr/>
        </p:nvSpPr>
        <p:spPr>
          <a:xfrm>
            <a:off x="2606040" y="1389888"/>
            <a:ext cx="717804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latin typeface="Aptos" pitchFamily="34" charset="0"/>
                <a:ea typeface="Aptos" pitchFamily="34" charset="-122"/>
                <a:cs typeface="Aptos" pitchFamily="34" charset="-120"/>
              </a:rPr>
              <a:t>Verifica GSE</a:t>
            </a:r>
            <a:endParaRPr lang="en-US" sz="920" dirty="0"/>
          </a:p>
        </p:txBody>
      </p:sp>
      <p:sp>
        <p:nvSpPr>
          <p:cNvPr id="16" name="Shape 12"/>
          <p:cNvSpPr/>
          <p:nvPr/>
        </p:nvSpPr>
        <p:spPr>
          <a:xfrm>
            <a:off x="3525012" y="1280160"/>
            <a:ext cx="864108" cy="640080"/>
          </a:xfrm>
          <a:prstGeom prst="chevron">
            <a:avLst/>
          </a:prstGeom>
          <a:solidFill>
            <a:srgbClr val="087F5B"/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3"/>
          <p:cNvSpPr/>
          <p:nvPr/>
        </p:nvSpPr>
        <p:spPr>
          <a:xfrm>
            <a:off x="3598164" y="1389888"/>
            <a:ext cx="717804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latin typeface="Aptos" pitchFamily="34" charset="0"/>
                <a:ea typeface="Aptos" pitchFamily="34" charset="-122"/>
                <a:cs typeface="Aptos" pitchFamily="34" charset="-120"/>
              </a:rPr>
              <a:t>Esito / integrazione</a:t>
            </a:r>
            <a:endParaRPr lang="en-US" sz="920" dirty="0"/>
          </a:p>
        </p:txBody>
      </p:sp>
      <p:sp>
        <p:nvSpPr>
          <p:cNvPr id="18" name="Text 14"/>
          <p:cNvSpPr/>
          <p:nvPr/>
        </p:nvSpPr>
        <p:spPr>
          <a:xfrm>
            <a:off x="594360" y="2331719"/>
            <a:ext cx="3886200" cy="1991999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comunicazione viene finalizzata con il pulsante “Invia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Comunicazione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”.</a:t>
            </a:r>
          </a:p>
          <a:p>
            <a:endParaRPr lang="en-US" sz="1100" b="1" dirty="0"/>
          </a:p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piattaforma genera la ricevuta di avvenuto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invio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endParaRPr lang="en-US" sz="1100" b="1" dirty="0"/>
          </a:p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Quando la ricevuta è disponibile, viene inviata notifica al referente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indicato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endParaRPr lang="en-US" sz="1100" b="1" dirty="0"/>
          </a:p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 “Allegati e ricevute” si scaricano DSAN firmata e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ricevuta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endParaRPr lang="en-US" sz="1100" b="1" dirty="0"/>
          </a:p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pratica inviata è consultabile ma non modificabile.</a:t>
            </a:r>
            <a:endParaRPr lang="en-US" sz="1100" b="1" dirty="0"/>
          </a:p>
        </p:txBody>
      </p:sp>
      <p:sp>
        <p:nvSpPr>
          <p:cNvPr id="19" name="Shape 15"/>
          <p:cNvSpPr/>
          <p:nvPr/>
        </p:nvSpPr>
        <p:spPr>
          <a:xfrm>
            <a:off x="594360" y="4572000"/>
            <a:ext cx="7635240" cy="640080"/>
          </a:xfrm>
          <a:prstGeom prst="roundRect">
            <a:avLst>
              <a:gd name="adj" fmla="val 11429"/>
            </a:avLst>
          </a:prstGeom>
          <a:solidFill>
            <a:srgbClr val="EEF8FF"/>
          </a:solidFill>
          <a:ln w="12700">
            <a:solidFill>
              <a:srgbClr val="D8DEE6">
                <a:alpha val="8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6"/>
          <p:cNvSpPr/>
          <p:nvPr/>
        </p:nvSpPr>
        <p:spPr>
          <a:xfrm>
            <a:off x="672175" y="4683849"/>
            <a:ext cx="7040880" cy="23774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Fascicolo digitale</a:t>
            </a:r>
            <a:endParaRPr lang="en-US" sz="1100" dirty="0">
              <a:solidFill>
                <a:srgbClr val="FF0000"/>
              </a:solidFill>
            </a:endParaRPr>
          </a:p>
        </p:txBody>
      </p:sp>
      <p:sp>
        <p:nvSpPr>
          <p:cNvPr id="21" name="Text 17"/>
          <p:cNvSpPr/>
          <p:nvPr/>
        </p:nvSpPr>
        <p:spPr>
          <a:xfrm>
            <a:off x="672175" y="4965192"/>
            <a:ext cx="7420265" cy="20256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 fontScale="55000" lnSpcReduction="20000"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Conservare DSAN firmata, ricevuta, esito GSE, eventuali integrazioni e documenti a supporto in un repository unico</a:t>
            </a:r>
            <a:r>
              <a:rPr lang="en-US" sz="92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endParaRPr lang="en-US" sz="92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5A4057-B6A8-8E51-53A8-4F43079CC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/render/slide-1.png">
            <a:extLst>
              <a:ext uri="{FF2B5EF4-FFF2-40B4-BE49-F238E27FC236}">
                <a16:creationId xmlns:a16="http://schemas.microsoft.com/office/drawing/2014/main" id="{E8CD4BF3-1FC3-486A-F6FD-2B0DD7DDE2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6F92D014-80D2-1E09-573E-6584B754E8A2}"/>
              </a:ext>
            </a:extLst>
          </p:cNvPr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3B3561"/>
          </a:solidFill>
          <a:ln w="12700">
            <a:solidFill>
              <a:srgbClr val="3B356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44D8524C-3FC7-A921-7A53-9B38786DDA35}"/>
              </a:ext>
            </a:extLst>
          </p:cNvPr>
          <p:cNvSpPr/>
          <p:nvPr/>
        </p:nvSpPr>
        <p:spPr>
          <a:xfrm>
            <a:off x="320040" y="109728"/>
            <a:ext cx="763524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Invio, ricevuta e protocollazione</a:t>
            </a:r>
            <a:endParaRPr lang="en-US" sz="1500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A08A4217-F0E7-B945-2946-99BC8A5EC9D5}"/>
              </a:ext>
            </a:extLst>
          </p:cNvPr>
          <p:cNvSpPr/>
          <p:nvPr/>
        </p:nvSpPr>
        <p:spPr>
          <a:xfrm>
            <a:off x="6949440" y="146304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i="1" dirty="0">
                <a:solidFill>
                  <a:srgbClr val="D9E8FF"/>
                </a:solidFill>
              </a:rPr>
              <a:t>Portale</a:t>
            </a:r>
            <a:endParaRPr lang="en-US" sz="750" dirty="0"/>
          </a:p>
        </p:txBody>
      </p:sp>
      <p:pic>
        <p:nvPicPr>
          <p:cNvPr id="22" name="Immagine 21">
            <a:extLst>
              <a:ext uri="{FF2B5EF4-FFF2-40B4-BE49-F238E27FC236}">
                <a16:creationId xmlns:a16="http://schemas.microsoft.com/office/drawing/2014/main" id="{C5D36E4C-EC27-CD33-0203-63525FBC22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848510"/>
            <a:ext cx="9144000" cy="5160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2639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/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3B3561"/>
          </a:solidFill>
          <a:ln w="12700">
            <a:solidFill>
              <a:srgbClr val="3B356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320040" y="109728"/>
            <a:ext cx="763524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Comunicazione preventiva: contenuti minimi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949440" y="146304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i="1" dirty="0">
                <a:solidFill>
                  <a:srgbClr val="D9E8FF"/>
                </a:solidFill>
              </a:rPr>
              <a:t>Preventiva</a:t>
            </a:r>
            <a:endParaRPr lang="en-US" sz="750" dirty="0"/>
          </a:p>
        </p:txBody>
      </p:sp>
      <p:sp>
        <p:nvSpPr>
          <p:cNvPr id="7" name="Shape 4"/>
          <p:cNvSpPr/>
          <p:nvPr/>
        </p:nvSpPr>
        <p:spPr>
          <a:xfrm>
            <a:off x="594360" y="1051560"/>
            <a:ext cx="3977640" cy="411480"/>
          </a:xfrm>
          <a:prstGeom prst="rect">
            <a:avLst/>
          </a:prstGeom>
          <a:solidFill>
            <a:srgbClr val="3B3561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640080" y="1088136"/>
            <a:ext cx="3886200" cy="3383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86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Area dati</a:t>
            </a:r>
            <a:endParaRPr lang="en-US" sz="860" dirty="0"/>
          </a:p>
        </p:txBody>
      </p:sp>
      <p:sp>
        <p:nvSpPr>
          <p:cNvPr id="9" name="Shape 6"/>
          <p:cNvSpPr/>
          <p:nvPr/>
        </p:nvSpPr>
        <p:spPr>
          <a:xfrm>
            <a:off x="4572000" y="1051560"/>
            <a:ext cx="3977640" cy="411480"/>
          </a:xfrm>
          <a:prstGeom prst="rect">
            <a:avLst/>
          </a:prstGeom>
          <a:solidFill>
            <a:srgbClr val="3B3561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7"/>
          <p:cNvSpPr/>
          <p:nvPr/>
        </p:nvSpPr>
        <p:spPr>
          <a:xfrm>
            <a:off x="4617720" y="1088136"/>
            <a:ext cx="3886200" cy="3383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Contenuto da predisporre</a:t>
            </a:r>
            <a:endParaRPr lang="en-US" sz="860" dirty="0"/>
          </a:p>
        </p:txBody>
      </p:sp>
      <p:sp>
        <p:nvSpPr>
          <p:cNvPr id="11" name="Shape 8"/>
          <p:cNvSpPr/>
          <p:nvPr/>
        </p:nvSpPr>
        <p:spPr>
          <a:xfrm>
            <a:off x="594360" y="1463040"/>
            <a:ext cx="3977640" cy="411480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9"/>
          <p:cNvSpPr/>
          <p:nvPr/>
        </p:nvSpPr>
        <p:spPr>
          <a:xfrm>
            <a:off x="640080" y="1499616"/>
            <a:ext cx="3886200" cy="3383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Impresa</a:t>
            </a:r>
            <a:endParaRPr lang="en-US" sz="1100" b="1" dirty="0"/>
          </a:p>
        </p:txBody>
      </p:sp>
      <p:sp>
        <p:nvSpPr>
          <p:cNvPr id="13" name="Shape 10"/>
          <p:cNvSpPr/>
          <p:nvPr/>
        </p:nvSpPr>
        <p:spPr>
          <a:xfrm>
            <a:off x="4572000" y="1463040"/>
            <a:ext cx="3977640" cy="411480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1"/>
          <p:cNvSpPr/>
          <p:nvPr/>
        </p:nvSpPr>
        <p:spPr>
          <a:xfrm>
            <a:off x="4617720" y="1499616"/>
            <a:ext cx="3886200" cy="3383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CF/P.IVA, forma giuridica, PEC, ATECO, referente</a:t>
            </a:r>
            <a:endParaRPr lang="en-US" sz="1100" b="1" dirty="0"/>
          </a:p>
        </p:txBody>
      </p:sp>
      <p:sp>
        <p:nvSpPr>
          <p:cNvPr id="15" name="Shape 12"/>
          <p:cNvSpPr/>
          <p:nvPr/>
        </p:nvSpPr>
        <p:spPr>
          <a:xfrm>
            <a:off x="594360" y="1874520"/>
            <a:ext cx="3977640" cy="411480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3"/>
          <p:cNvSpPr/>
          <p:nvPr/>
        </p:nvSpPr>
        <p:spPr>
          <a:xfrm>
            <a:off x="640080" y="1911096"/>
            <a:ext cx="3886200" cy="3383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Firmatario</a:t>
            </a:r>
            <a:endParaRPr lang="en-US" sz="1100" b="1" dirty="0">
              <a:solidFill>
                <a:srgbClr val="1F2933"/>
              </a:solidFill>
              <a:latin typeface="Aptos" pitchFamily="34" charset="0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4572000" y="1874520"/>
            <a:ext cx="3977640" cy="411480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5"/>
          <p:cNvSpPr/>
          <p:nvPr/>
        </p:nvSpPr>
        <p:spPr>
          <a:xfrm>
            <a:off x="4617720" y="1911096"/>
            <a:ext cx="3886200" cy="3383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/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legale rappresentante/titolare/responsabile/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delegato</a:t>
            </a:r>
            <a:endParaRPr lang="en-US" sz="1100" b="1" dirty="0">
              <a:solidFill>
                <a:srgbClr val="1F2933"/>
              </a:solidFill>
              <a:latin typeface="Aptos" pitchFamily="34" charset="0"/>
            </a:endParaRPr>
          </a:p>
        </p:txBody>
      </p:sp>
      <p:sp>
        <p:nvSpPr>
          <p:cNvPr id="19" name="Shape 16"/>
          <p:cNvSpPr/>
          <p:nvPr/>
        </p:nvSpPr>
        <p:spPr>
          <a:xfrm>
            <a:off x="594360" y="2286000"/>
            <a:ext cx="3977640" cy="411480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7"/>
          <p:cNvSpPr/>
          <p:nvPr/>
        </p:nvSpPr>
        <p:spPr>
          <a:xfrm>
            <a:off x="640080" y="2322576"/>
            <a:ext cx="3886200" cy="3383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indent="0">
              <a:buNone/>
            </a:pP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Struttura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produttiva</a:t>
            </a:r>
            <a:endParaRPr lang="en-US" sz="1100" b="1" dirty="0">
              <a:solidFill>
                <a:srgbClr val="1F2933"/>
              </a:solidFill>
              <a:latin typeface="Aptos" pitchFamily="34" charset="0"/>
            </a:endParaRPr>
          </a:p>
        </p:txBody>
      </p:sp>
      <p:sp>
        <p:nvSpPr>
          <p:cNvPr id="21" name="Shape 18"/>
          <p:cNvSpPr/>
          <p:nvPr/>
        </p:nvSpPr>
        <p:spPr>
          <a:xfrm>
            <a:off x="4572000" y="2286000"/>
            <a:ext cx="3977640" cy="411480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19"/>
          <p:cNvSpPr/>
          <p:nvPr/>
        </p:nvSpPr>
        <p:spPr>
          <a:xfrm>
            <a:off x="4617720" y="2322576"/>
            <a:ext cx="3886200" cy="3383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indirizzo, dati catastali, disponibilità</a:t>
            </a:r>
            <a:endParaRPr lang="en-US" sz="1100" b="1" dirty="0"/>
          </a:p>
        </p:txBody>
      </p:sp>
      <p:sp>
        <p:nvSpPr>
          <p:cNvPr id="23" name="Shape 20"/>
          <p:cNvSpPr/>
          <p:nvPr/>
        </p:nvSpPr>
        <p:spPr>
          <a:xfrm>
            <a:off x="594360" y="2697480"/>
            <a:ext cx="3977640" cy="411480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1"/>
          <p:cNvSpPr/>
          <p:nvPr/>
        </p:nvSpPr>
        <p:spPr>
          <a:xfrm>
            <a:off x="640080" y="2734056"/>
            <a:ext cx="3886200" cy="3383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Investimenti 4.0</a:t>
            </a:r>
          </a:p>
        </p:txBody>
      </p:sp>
      <p:sp>
        <p:nvSpPr>
          <p:cNvPr id="25" name="Shape 22"/>
          <p:cNvSpPr/>
          <p:nvPr/>
        </p:nvSpPr>
        <p:spPr>
          <a:xfrm>
            <a:off x="4572000" y="2697480"/>
            <a:ext cx="3977640" cy="411480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3"/>
          <p:cNvSpPr/>
          <p:nvPr/>
        </p:nvSpPr>
        <p:spPr>
          <a:xfrm>
            <a:off x="4617720" y="2734056"/>
            <a:ext cx="3886200" cy="3383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/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categoria bene, costo, date,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interconnessione</a:t>
            </a:r>
            <a:endParaRPr lang="en-US" sz="1100" b="1" dirty="0">
              <a:solidFill>
                <a:srgbClr val="1F2933"/>
              </a:solidFill>
              <a:latin typeface="Aptos" pitchFamily="34" charset="0"/>
            </a:endParaRPr>
          </a:p>
        </p:txBody>
      </p:sp>
      <p:sp>
        <p:nvSpPr>
          <p:cNvPr id="27" name="Shape 24"/>
          <p:cNvSpPr/>
          <p:nvPr/>
        </p:nvSpPr>
        <p:spPr>
          <a:xfrm>
            <a:off x="594360" y="3108960"/>
            <a:ext cx="3977640" cy="411480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5"/>
          <p:cNvSpPr/>
          <p:nvPr/>
        </p:nvSpPr>
        <p:spPr>
          <a:xfrm>
            <a:off x="640080" y="3145536"/>
            <a:ext cx="3886200" cy="3383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indent="0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Investimenti FER</a:t>
            </a:r>
          </a:p>
        </p:txBody>
      </p:sp>
      <p:sp>
        <p:nvSpPr>
          <p:cNvPr id="29" name="Shape 26"/>
          <p:cNvSpPr/>
          <p:nvPr/>
        </p:nvSpPr>
        <p:spPr>
          <a:xfrm>
            <a:off x="4572000" y="3108960"/>
            <a:ext cx="3977640" cy="411480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Text 27"/>
          <p:cNvSpPr/>
          <p:nvPr/>
        </p:nvSpPr>
        <p:spPr>
          <a:xfrm>
            <a:off x="4617720" y="3145536"/>
            <a:ext cx="3886200" cy="3383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tipologia, importo, POD, potenza/consumi, date</a:t>
            </a:r>
          </a:p>
        </p:txBody>
      </p:sp>
      <p:sp>
        <p:nvSpPr>
          <p:cNvPr id="31" name="Shape 28"/>
          <p:cNvSpPr/>
          <p:nvPr/>
        </p:nvSpPr>
        <p:spPr>
          <a:xfrm>
            <a:off x="594360" y="3520440"/>
            <a:ext cx="3977640" cy="411480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Text 29"/>
          <p:cNvSpPr/>
          <p:nvPr/>
        </p:nvSpPr>
        <p:spPr>
          <a:xfrm>
            <a:off x="640080" y="3557016"/>
            <a:ext cx="3886200" cy="3383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Dichiarazioni</a:t>
            </a:r>
            <a:endParaRPr lang="en-US" sz="1100" b="1" dirty="0"/>
          </a:p>
        </p:txBody>
      </p:sp>
      <p:sp>
        <p:nvSpPr>
          <p:cNvPr id="33" name="Shape 30"/>
          <p:cNvSpPr/>
          <p:nvPr/>
        </p:nvSpPr>
        <p:spPr>
          <a:xfrm>
            <a:off x="4572000" y="3520440"/>
            <a:ext cx="3977640" cy="411480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Text 31"/>
          <p:cNvSpPr/>
          <p:nvPr/>
        </p:nvSpPr>
        <p:spPr>
          <a:xfrm>
            <a:off x="4617720" y="3557016"/>
            <a:ext cx="3886200" cy="3383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requisiti, impegni, cumulo, documentazione</a:t>
            </a:r>
            <a:endParaRPr lang="en-US" sz="1100" b="1" dirty="0"/>
          </a:p>
        </p:txBody>
      </p:sp>
      <p:sp>
        <p:nvSpPr>
          <p:cNvPr id="35" name="Shape 32"/>
          <p:cNvSpPr/>
          <p:nvPr/>
        </p:nvSpPr>
        <p:spPr>
          <a:xfrm>
            <a:off x="960120" y="4343400"/>
            <a:ext cx="7223760" cy="777240"/>
          </a:xfrm>
          <a:prstGeom prst="roundRect">
            <a:avLst>
              <a:gd name="adj" fmla="val 9412"/>
            </a:avLst>
          </a:prstGeom>
          <a:solidFill>
            <a:srgbClr val="DCEFFB"/>
          </a:solidFill>
          <a:ln w="12700">
            <a:solidFill>
              <a:srgbClr val="D8DEE6">
                <a:alpha val="8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Text 33"/>
          <p:cNvSpPr/>
          <p:nvPr/>
        </p:nvSpPr>
        <p:spPr>
          <a:xfrm>
            <a:off x="1097280" y="4453128"/>
            <a:ext cx="6949440" cy="23774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N.B.</a:t>
            </a:r>
            <a:endParaRPr lang="en-US" sz="1000" b="1" dirty="0">
              <a:solidFill>
                <a:srgbClr val="FF0000"/>
              </a:solidFill>
            </a:endParaRPr>
          </a:p>
        </p:txBody>
      </p:sp>
      <p:sp>
        <p:nvSpPr>
          <p:cNvPr id="37" name="Text 34"/>
          <p:cNvSpPr/>
          <p:nvPr/>
        </p:nvSpPr>
        <p:spPr>
          <a:xfrm>
            <a:off x="1097280" y="4736592"/>
            <a:ext cx="69494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preventiva non conclude il beneficio: prenota e apre il percorso. Il valore della pratica dipende dalla qualità dei dati caricati</a:t>
            </a:r>
            <a:r>
              <a:rPr lang="en-US" sz="70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endParaRPr lang="en-US" sz="7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/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3B3561"/>
          </a:solidFill>
          <a:ln w="12700">
            <a:solidFill>
              <a:srgbClr val="3B356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320040" y="109728"/>
            <a:ext cx="763524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Comunicazione di conferma: regola del 20%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949440" y="146304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i="1" dirty="0">
                <a:solidFill>
                  <a:srgbClr val="D9E8FF"/>
                </a:solidFill>
              </a:rPr>
              <a:t>Conferma</a:t>
            </a:r>
            <a:endParaRPr lang="en-US" sz="750" dirty="0"/>
          </a:p>
        </p:txBody>
      </p:sp>
      <p:sp>
        <p:nvSpPr>
          <p:cNvPr id="7" name="Shape 4"/>
          <p:cNvSpPr/>
          <p:nvPr/>
        </p:nvSpPr>
        <p:spPr>
          <a:xfrm>
            <a:off x="594360" y="1051560"/>
            <a:ext cx="2468880" cy="1097280"/>
          </a:xfrm>
          <a:prstGeom prst="roundRect">
            <a:avLst>
              <a:gd name="adj" fmla="val 6667"/>
            </a:avLst>
          </a:prstGeom>
          <a:solidFill>
            <a:srgbClr val="EEF8FF"/>
          </a:solidFill>
          <a:ln w="12700">
            <a:solidFill>
              <a:srgbClr val="D8DEE6">
                <a:alpha val="8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731520" y="1161288"/>
            <a:ext cx="2194560" cy="23774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3B35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Quando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31520" y="1444752"/>
            <a:ext cx="2194560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Entro 60 giorni dalla notifica dell’esito positivo della comunicazione preventiva.</a:t>
            </a:r>
            <a:endParaRPr lang="en-US" sz="1100" b="1" dirty="0"/>
          </a:p>
        </p:txBody>
      </p:sp>
      <p:sp>
        <p:nvSpPr>
          <p:cNvPr id="10" name="Shape 7"/>
          <p:cNvSpPr/>
          <p:nvPr/>
        </p:nvSpPr>
        <p:spPr>
          <a:xfrm>
            <a:off x="3337560" y="1051560"/>
            <a:ext cx="2651760" cy="1097280"/>
          </a:xfrm>
          <a:prstGeom prst="roundRect">
            <a:avLst>
              <a:gd name="adj" fmla="val 6667"/>
            </a:avLst>
          </a:prstGeom>
          <a:solidFill>
            <a:srgbClr val="F5F7FA"/>
          </a:solidFill>
          <a:ln w="12700">
            <a:solidFill>
              <a:srgbClr val="D8DEE6">
                <a:alpha val="8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3474720" y="1161288"/>
            <a:ext cx="2377440" cy="23774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3B35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Cosa dimostra</a:t>
            </a:r>
            <a:endParaRPr lang="en-US" sz="1000" dirty="0"/>
          </a:p>
        </p:txBody>
      </p:sp>
      <p:sp>
        <p:nvSpPr>
          <p:cNvPr id="12" name="Text 9"/>
          <p:cNvSpPr/>
          <p:nvPr/>
        </p:nvSpPr>
        <p:spPr>
          <a:xfrm>
            <a:off x="3474720" y="1444752"/>
            <a:ext cx="2377440" cy="70408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Ordine accettato dal venditore e pagamento di acconti almeno pari al 20% del costo di acquisizione di ciascun bene.</a:t>
            </a:r>
            <a:endParaRPr lang="en-US" sz="1100" b="1" dirty="0"/>
          </a:p>
        </p:txBody>
      </p:sp>
      <p:sp>
        <p:nvSpPr>
          <p:cNvPr id="13" name="Shape 10"/>
          <p:cNvSpPr/>
          <p:nvPr/>
        </p:nvSpPr>
        <p:spPr>
          <a:xfrm>
            <a:off x="6263640" y="1051560"/>
            <a:ext cx="2286000" cy="1097280"/>
          </a:xfrm>
          <a:prstGeom prst="roundRect">
            <a:avLst>
              <a:gd name="adj" fmla="val 6667"/>
            </a:avLst>
          </a:prstGeom>
          <a:solidFill>
            <a:srgbClr val="DCEFFB"/>
          </a:solidFill>
          <a:ln w="12700">
            <a:solidFill>
              <a:srgbClr val="D8DEE6">
                <a:alpha val="8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1"/>
          <p:cNvSpPr/>
          <p:nvPr/>
        </p:nvSpPr>
        <p:spPr>
          <a:xfrm>
            <a:off x="6400800" y="1161288"/>
            <a:ext cx="2011680" cy="23774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3B35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Cosa contiene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6400800" y="1444752"/>
            <a:ext cx="2011680" cy="70408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 e importo dell’ultima quota di acconto utile al raggiungimento del 20% e dati identificativi delle fatture.</a:t>
            </a:r>
            <a:endParaRPr lang="en-US" sz="1100" b="1" dirty="0"/>
          </a:p>
        </p:txBody>
      </p:sp>
      <p:sp>
        <p:nvSpPr>
          <p:cNvPr id="16" name="Text 13"/>
          <p:cNvSpPr/>
          <p:nvPr/>
        </p:nvSpPr>
        <p:spPr>
          <a:xfrm>
            <a:off x="914400" y="2834639"/>
            <a:ext cx="7315200" cy="2252089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 fontScale="92500" lnSpcReduction="10000"/>
          </a:bodyPr>
          <a:lstStyle/>
          <a:p>
            <a:r>
              <a:rPr lang="en-US" sz="16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conferma si riferisce a ciascuna preventiva con esito </a:t>
            </a:r>
            <a:r>
              <a:rPr lang="en-US" sz="16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positivo</a:t>
            </a:r>
            <a:r>
              <a:rPr lang="en-US" sz="16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endParaRPr lang="en-US" sz="1600" b="1" dirty="0"/>
          </a:p>
          <a:p>
            <a:r>
              <a:rPr lang="en-US" sz="16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Non può includere beni diversi o importi superiori rispetto alla comunicazione </a:t>
            </a:r>
            <a:r>
              <a:rPr lang="en-US" sz="16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preventiva</a:t>
            </a:r>
            <a:r>
              <a:rPr lang="en-US" sz="16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endParaRPr lang="en-US" sz="1600" b="1" dirty="0"/>
          </a:p>
          <a:p>
            <a:r>
              <a:rPr lang="en-US" sz="16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 i beni in leasing rilevano stipula del contratto e impegno della società concedente verso il </a:t>
            </a:r>
            <a:r>
              <a:rPr lang="en-US" sz="16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fornitore</a:t>
            </a:r>
            <a:r>
              <a:rPr lang="en-US" sz="16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endParaRPr lang="en-US" sz="1600" b="1" dirty="0"/>
          </a:p>
          <a:p>
            <a:r>
              <a:rPr lang="en-US" sz="16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documentazione di ordine, acconto e fatture deve essere coerente con i beni indicati nel portale.</a:t>
            </a:r>
            <a:endParaRPr lang="en-US" sz="1600" b="1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4E3F8D-B53B-0008-350C-3635E1195F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/render/slide-1.png">
            <a:extLst>
              <a:ext uri="{FF2B5EF4-FFF2-40B4-BE49-F238E27FC236}">
                <a16:creationId xmlns:a16="http://schemas.microsoft.com/office/drawing/2014/main" id="{B0C858E8-AEBE-2B1C-FC8A-0DF13E94C1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>
            <a:extLst>
              <a:ext uri="{FF2B5EF4-FFF2-40B4-BE49-F238E27FC236}">
                <a16:creationId xmlns:a16="http://schemas.microsoft.com/office/drawing/2014/main" id="{A7718610-C80D-255F-F565-73446301DC86}"/>
              </a:ext>
            </a:extLst>
          </p:cNvPr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3B3561"/>
          </a:solidFill>
          <a:ln w="12700">
            <a:solidFill>
              <a:srgbClr val="3B3561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31F4A0F1-A960-27C2-AD97-B20781F45340}"/>
              </a:ext>
            </a:extLst>
          </p:cNvPr>
          <p:cNvSpPr/>
          <p:nvPr/>
        </p:nvSpPr>
        <p:spPr>
          <a:xfrm>
            <a:off x="320040" y="109728"/>
            <a:ext cx="763524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77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Comunicazione di conferma: regola del 20%</a:t>
            </a:r>
            <a:endParaRPr kumimoji="0" lang="en-US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E8A0B0A0-A099-C9F8-B1AC-19CDB6BE4A81}"/>
              </a:ext>
            </a:extLst>
          </p:cNvPr>
          <p:cNvSpPr/>
          <p:nvPr/>
        </p:nvSpPr>
        <p:spPr>
          <a:xfrm>
            <a:off x="6949440" y="146304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50" b="0" i="1" u="none" strike="noStrike" kern="1200" cap="none" spc="0" normalizeH="0" baseline="0" noProof="0" dirty="0">
                <a:ln>
                  <a:noFill/>
                </a:ln>
                <a:solidFill>
                  <a:srgbClr val="D9E8FF"/>
                </a:solidFill>
                <a:effectLst/>
                <a:uLnTx/>
                <a:uFillTx/>
                <a:latin typeface="Aptos"/>
                <a:ea typeface="+mn-ea"/>
                <a:cs typeface="+mn-cs"/>
              </a:rPr>
              <a:t>Conferma</a:t>
            </a:r>
            <a:endParaRPr kumimoji="0" lang="en-US" sz="7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6" name="Text 13">
            <a:extLst>
              <a:ext uri="{FF2B5EF4-FFF2-40B4-BE49-F238E27FC236}">
                <a16:creationId xmlns:a16="http://schemas.microsoft.com/office/drawing/2014/main" id="{3EFCF6DC-5C14-50A4-D0D7-996AB1C5C1FA}"/>
              </a:ext>
            </a:extLst>
          </p:cNvPr>
          <p:cNvSpPr/>
          <p:nvPr/>
        </p:nvSpPr>
        <p:spPr>
          <a:xfrm>
            <a:off x="838200" y="1276772"/>
            <a:ext cx="7315200" cy="4455161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F2933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A partire dal 21 luglio 2026 le imprese interessate all’iperammortamento, possono procedure all’invio delle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comunicazioni di conferma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F2933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degli investimenti tramite il portale del GSE.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b="1" dirty="0">
              <a:solidFill>
                <a:srgbClr val="1F2933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F2933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Le imprese che hanno ricevuto esito positive della comunicazioni preventive possono accedere tramite 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1F2933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l’Area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F2933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 Clienti del sito del GSE e procedure alla compilazione e all’invio della comunicazioni di conferma.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b="1" dirty="0">
              <a:solidFill>
                <a:srgbClr val="1F2933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F2933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La comunicazioni deve essere trasmessa entro I termini stabiliti dalla normative vigente e deve contenere: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1F2933"/>
              </a:solidFill>
              <a:effectLst/>
              <a:uLnTx/>
              <a:uFillTx/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16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l’attestazione dell’avvenuto pagamento dell’ultima quota di acconto utile al raggiungimento del 20% del costo di acquisizione di ciascun bene agevolato</a:t>
            </a: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endParaRPr lang="en-US" sz="1600" b="1" dirty="0">
              <a:solidFill>
                <a:srgbClr val="1F2933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pPr marL="285750" marR="0" lvl="0" indent="-2857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lang="en-US" sz="16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F2933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li estremi delle fatture relative ai costi ammissibili all’agevolazione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600" b="1" dirty="0">
              <a:solidFill>
                <a:srgbClr val="1F2933"/>
              </a:solidFill>
              <a:latin typeface="Aptos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18157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/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3B3561"/>
          </a:solidFill>
          <a:ln w="12700">
            <a:solidFill>
              <a:srgbClr val="3B356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320040" y="109728"/>
            <a:ext cx="763524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Fascicolo conferma 20%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949440" y="146304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i="1" dirty="0">
                <a:solidFill>
                  <a:srgbClr val="D9E8FF"/>
                </a:solidFill>
              </a:rPr>
              <a:t>Conferma</a:t>
            </a:r>
            <a:endParaRPr lang="en-US" sz="750" dirty="0"/>
          </a:p>
        </p:txBody>
      </p:sp>
      <p:sp>
        <p:nvSpPr>
          <p:cNvPr id="7" name="Shape 4"/>
          <p:cNvSpPr/>
          <p:nvPr/>
        </p:nvSpPr>
        <p:spPr>
          <a:xfrm>
            <a:off x="685800" y="1097280"/>
            <a:ext cx="3886200" cy="426720"/>
          </a:xfrm>
          <a:prstGeom prst="rect">
            <a:avLst/>
          </a:prstGeom>
          <a:solidFill>
            <a:srgbClr val="3B3561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731520" y="1133856"/>
            <a:ext cx="3794760" cy="35356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86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Documento</a:t>
            </a:r>
            <a:endParaRPr lang="en-US" sz="860" dirty="0"/>
          </a:p>
        </p:txBody>
      </p:sp>
      <p:sp>
        <p:nvSpPr>
          <p:cNvPr id="9" name="Shape 6"/>
          <p:cNvSpPr/>
          <p:nvPr/>
        </p:nvSpPr>
        <p:spPr>
          <a:xfrm>
            <a:off x="4572000" y="1097280"/>
            <a:ext cx="3886200" cy="426720"/>
          </a:xfrm>
          <a:prstGeom prst="rect">
            <a:avLst/>
          </a:prstGeom>
          <a:solidFill>
            <a:srgbClr val="3B3561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7"/>
          <p:cNvSpPr/>
          <p:nvPr/>
        </p:nvSpPr>
        <p:spPr>
          <a:xfrm>
            <a:off x="4617720" y="1133856"/>
            <a:ext cx="3794760" cy="35356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86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Controllo amministrativo</a:t>
            </a:r>
            <a:endParaRPr lang="en-US" sz="860" dirty="0"/>
          </a:p>
        </p:txBody>
      </p:sp>
      <p:sp>
        <p:nvSpPr>
          <p:cNvPr id="11" name="Shape 8"/>
          <p:cNvSpPr/>
          <p:nvPr/>
        </p:nvSpPr>
        <p:spPr>
          <a:xfrm>
            <a:off x="685800" y="1524000"/>
            <a:ext cx="3886200" cy="426720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9"/>
          <p:cNvSpPr/>
          <p:nvPr/>
        </p:nvSpPr>
        <p:spPr>
          <a:xfrm>
            <a:off x="731520" y="1560576"/>
            <a:ext cx="3794760" cy="35356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Ordine accettato</a:t>
            </a:r>
            <a:endParaRPr lang="en-US" sz="1100" b="1" dirty="0"/>
          </a:p>
        </p:txBody>
      </p:sp>
      <p:sp>
        <p:nvSpPr>
          <p:cNvPr id="13" name="Shape 10"/>
          <p:cNvSpPr/>
          <p:nvPr/>
        </p:nvSpPr>
        <p:spPr>
          <a:xfrm>
            <a:off x="4572000" y="1524000"/>
            <a:ext cx="3886200" cy="426720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1"/>
          <p:cNvSpPr/>
          <p:nvPr/>
        </p:nvSpPr>
        <p:spPr>
          <a:xfrm>
            <a:off x="4617720" y="1560576"/>
            <a:ext cx="3794760" cy="35356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bene, fornitore, importo, data, condizioni</a:t>
            </a:r>
            <a:endParaRPr lang="en-US" sz="1100" b="1" dirty="0"/>
          </a:p>
        </p:txBody>
      </p:sp>
      <p:sp>
        <p:nvSpPr>
          <p:cNvPr id="15" name="Shape 12"/>
          <p:cNvSpPr/>
          <p:nvPr/>
        </p:nvSpPr>
        <p:spPr>
          <a:xfrm>
            <a:off x="685800" y="1950720"/>
            <a:ext cx="3886200" cy="426720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3"/>
          <p:cNvSpPr/>
          <p:nvPr/>
        </p:nvSpPr>
        <p:spPr>
          <a:xfrm>
            <a:off x="731520" y="1987296"/>
            <a:ext cx="3794760" cy="35356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Fattura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 acconto</a:t>
            </a:r>
          </a:p>
        </p:txBody>
      </p:sp>
      <p:sp>
        <p:nvSpPr>
          <p:cNvPr id="17" name="Shape 14"/>
          <p:cNvSpPr/>
          <p:nvPr/>
        </p:nvSpPr>
        <p:spPr>
          <a:xfrm>
            <a:off x="4572000" y="1950720"/>
            <a:ext cx="3886200" cy="426720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5"/>
          <p:cNvSpPr/>
          <p:nvPr/>
        </p:nvSpPr>
        <p:spPr>
          <a:xfrm>
            <a:off x="4617720" y="1987296"/>
            <a:ext cx="3794760" cy="35356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coerenza con ordine e bene agevolabile</a:t>
            </a:r>
            <a:endParaRPr lang="en-US" sz="1100" b="1" dirty="0"/>
          </a:p>
        </p:txBody>
      </p:sp>
      <p:sp>
        <p:nvSpPr>
          <p:cNvPr id="19" name="Shape 16"/>
          <p:cNvSpPr/>
          <p:nvPr/>
        </p:nvSpPr>
        <p:spPr>
          <a:xfrm>
            <a:off x="685800" y="2377440"/>
            <a:ext cx="3886200" cy="426720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7"/>
          <p:cNvSpPr/>
          <p:nvPr/>
        </p:nvSpPr>
        <p:spPr>
          <a:xfrm>
            <a:off x="731520" y="2414016"/>
            <a:ext cx="3794760" cy="35356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indent="0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Pagamento</a:t>
            </a:r>
          </a:p>
        </p:txBody>
      </p:sp>
      <p:sp>
        <p:nvSpPr>
          <p:cNvPr id="21" name="Shape 18"/>
          <p:cNvSpPr/>
          <p:nvPr/>
        </p:nvSpPr>
        <p:spPr>
          <a:xfrm>
            <a:off x="4572000" y="2377440"/>
            <a:ext cx="3886200" cy="426720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19"/>
          <p:cNvSpPr/>
          <p:nvPr/>
        </p:nvSpPr>
        <p:spPr>
          <a:xfrm>
            <a:off x="4617720" y="2414016"/>
            <a:ext cx="3794760" cy="35356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/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tracciabilità importo e data pagamento</a:t>
            </a:r>
          </a:p>
        </p:txBody>
      </p:sp>
      <p:sp>
        <p:nvSpPr>
          <p:cNvPr id="23" name="Shape 20"/>
          <p:cNvSpPr/>
          <p:nvPr/>
        </p:nvSpPr>
        <p:spPr>
          <a:xfrm>
            <a:off x="685800" y="2804160"/>
            <a:ext cx="3886200" cy="426720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1"/>
          <p:cNvSpPr/>
          <p:nvPr/>
        </p:nvSpPr>
        <p:spPr>
          <a:xfrm>
            <a:off x="731520" y="2840736"/>
            <a:ext cx="3794760" cy="35356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Leasing</a:t>
            </a:r>
          </a:p>
        </p:txBody>
      </p:sp>
      <p:sp>
        <p:nvSpPr>
          <p:cNvPr id="25" name="Shape 22"/>
          <p:cNvSpPr/>
          <p:nvPr/>
        </p:nvSpPr>
        <p:spPr>
          <a:xfrm>
            <a:off x="4572000" y="2804160"/>
            <a:ext cx="3886200" cy="426720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3"/>
          <p:cNvSpPr/>
          <p:nvPr/>
        </p:nvSpPr>
        <p:spPr>
          <a:xfrm>
            <a:off x="4617720" y="2840736"/>
            <a:ext cx="3794760" cy="35356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contratto e ordine della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concedente</a:t>
            </a:r>
            <a:endParaRPr lang="en-US" sz="1100" b="1" dirty="0">
              <a:solidFill>
                <a:srgbClr val="1F2933"/>
              </a:solidFill>
              <a:latin typeface="Aptos" pitchFamily="34" charset="0"/>
            </a:endParaRPr>
          </a:p>
        </p:txBody>
      </p:sp>
      <p:sp>
        <p:nvSpPr>
          <p:cNvPr id="27" name="Shape 24"/>
          <p:cNvSpPr/>
          <p:nvPr/>
        </p:nvSpPr>
        <p:spPr>
          <a:xfrm>
            <a:off x="685800" y="3230880"/>
            <a:ext cx="3886200" cy="426720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5"/>
          <p:cNvSpPr/>
          <p:nvPr/>
        </p:nvSpPr>
        <p:spPr>
          <a:xfrm>
            <a:off x="731520" y="3267456"/>
            <a:ext cx="3794760" cy="35356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indent="0">
              <a:buNone/>
            </a:pP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Preventiva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 GSE</a:t>
            </a:r>
          </a:p>
        </p:txBody>
      </p:sp>
      <p:sp>
        <p:nvSpPr>
          <p:cNvPr id="29" name="Shape 26"/>
          <p:cNvSpPr/>
          <p:nvPr/>
        </p:nvSpPr>
        <p:spPr>
          <a:xfrm>
            <a:off x="4572000" y="3230880"/>
            <a:ext cx="3886200" cy="426720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Text 27"/>
          <p:cNvSpPr/>
          <p:nvPr/>
        </p:nvSpPr>
        <p:spPr>
          <a:xfrm>
            <a:off x="4617720" y="3267456"/>
            <a:ext cx="3794760" cy="35356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/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perimetro beni e importi non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ampliato</a:t>
            </a:r>
            <a:endParaRPr lang="en-US" sz="1100" b="1" dirty="0">
              <a:solidFill>
                <a:srgbClr val="1F2933"/>
              </a:solidFill>
              <a:latin typeface="Aptos" pitchFamily="34" charset="0"/>
            </a:endParaRPr>
          </a:p>
        </p:txBody>
      </p:sp>
      <p:sp>
        <p:nvSpPr>
          <p:cNvPr id="31" name="Shape 28"/>
          <p:cNvSpPr/>
          <p:nvPr/>
        </p:nvSpPr>
        <p:spPr>
          <a:xfrm>
            <a:off x="868680" y="4010593"/>
            <a:ext cx="7315200" cy="1233582"/>
          </a:xfrm>
          <a:prstGeom prst="roundRect">
            <a:avLst>
              <a:gd name="adj" fmla="val 8421"/>
            </a:avLst>
          </a:prstGeom>
          <a:solidFill>
            <a:srgbClr val="EEF8FF"/>
          </a:solidFill>
          <a:ln w="12700">
            <a:solidFill>
              <a:srgbClr val="D8DEE6">
                <a:alpha val="8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Text 29"/>
          <p:cNvSpPr/>
          <p:nvPr/>
        </p:nvSpPr>
        <p:spPr>
          <a:xfrm>
            <a:off x="1051560" y="4178808"/>
            <a:ext cx="7040880" cy="23774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Suggerimento operativo</a:t>
            </a:r>
            <a:endParaRPr lang="en-US" sz="1000" b="1" dirty="0">
              <a:solidFill>
                <a:srgbClr val="FF0000"/>
              </a:solidFill>
            </a:endParaRPr>
          </a:p>
        </p:txBody>
      </p:sp>
      <p:sp>
        <p:nvSpPr>
          <p:cNvPr id="33" name="Text 30"/>
          <p:cNvSpPr/>
          <p:nvPr/>
        </p:nvSpPr>
        <p:spPr>
          <a:xfrm>
            <a:off x="1051560" y="4462272"/>
            <a:ext cx="7040880" cy="52756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Preparare un prospetto di riconciliazione bene per bene: costo previsto, 20% minimo, acconti versati, estremi documenti, data limite invio conferma.</a:t>
            </a:r>
            <a:endParaRPr lang="en-US" sz="1100" b="1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/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5720" y="-18288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3B3561"/>
          </a:solidFill>
          <a:ln w="12700">
            <a:solidFill>
              <a:srgbClr val="3B356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320040" y="109728"/>
            <a:ext cx="763524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Comunicazione di completamento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949440" y="146304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i="1" dirty="0">
                <a:solidFill>
                  <a:srgbClr val="D9E8FF"/>
                </a:solidFill>
              </a:rPr>
              <a:t>Completamento</a:t>
            </a:r>
            <a:endParaRPr lang="en-US" sz="750" dirty="0"/>
          </a:p>
        </p:txBody>
      </p:sp>
      <p:sp>
        <p:nvSpPr>
          <p:cNvPr id="7" name="Text 4"/>
          <p:cNvSpPr/>
          <p:nvPr/>
        </p:nvSpPr>
        <p:spPr>
          <a:xfrm>
            <a:off x="685800" y="1143000"/>
            <a:ext cx="4023360" cy="24688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Si invia al completamento degli investimenti e, per i beni 4.0, dopo l’avvenuta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interconnessione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endParaRPr lang="en-US" sz="1100" b="1" dirty="0"/>
          </a:p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Deve riferirsi a beni già oggetto della comunicazione di conferma.</a:t>
            </a:r>
          </a:p>
          <a:p>
            <a:endParaRPr lang="en-US" sz="1100" b="1" dirty="0"/>
          </a:p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Non può avere ad oggetto beni diversi o importi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superiori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endParaRPr lang="en-US" sz="1100" b="1" dirty="0"/>
          </a:p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 trasmessa entro il termine finale previsto, con eventuale proroga in caso di integrazione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documentale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endParaRPr lang="en-US" sz="1100" b="1" dirty="0"/>
          </a:p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È il passaggio che abilita la decorrenza della fruizione, previa verifica positiva GSE.</a:t>
            </a:r>
            <a:endParaRPr lang="en-US" sz="1100" b="1" dirty="0"/>
          </a:p>
        </p:txBody>
      </p:sp>
      <p:sp>
        <p:nvSpPr>
          <p:cNvPr id="8" name="Shape 5"/>
          <p:cNvSpPr/>
          <p:nvPr/>
        </p:nvSpPr>
        <p:spPr>
          <a:xfrm>
            <a:off x="4827117" y="1188720"/>
            <a:ext cx="619963" cy="640080"/>
          </a:xfrm>
          <a:prstGeom prst="chevron">
            <a:avLst/>
          </a:prstGeom>
          <a:solidFill>
            <a:srgbClr val="2D74A3"/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6"/>
          <p:cNvSpPr/>
          <p:nvPr/>
        </p:nvSpPr>
        <p:spPr>
          <a:xfrm>
            <a:off x="4617720" y="1298448"/>
            <a:ext cx="894282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latin typeface="Aptos" pitchFamily="34" charset="0"/>
                <a:ea typeface="Aptos" pitchFamily="34" charset="-122"/>
                <a:cs typeface="Aptos" pitchFamily="34" charset="-120"/>
              </a:rPr>
              <a:t>Completamento</a:t>
            </a:r>
            <a:endParaRPr lang="en-US" sz="920" dirty="0"/>
          </a:p>
        </p:txBody>
      </p:sp>
      <p:sp>
        <p:nvSpPr>
          <p:cNvPr id="10" name="Shape 7"/>
          <p:cNvSpPr/>
          <p:nvPr/>
        </p:nvSpPr>
        <p:spPr>
          <a:xfrm>
            <a:off x="5542632" y="1188720"/>
            <a:ext cx="747979" cy="640080"/>
          </a:xfrm>
          <a:prstGeom prst="chevron">
            <a:avLst/>
          </a:prstGeom>
          <a:solidFill>
            <a:srgbClr val="2D74A3"/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5576010" y="1298448"/>
            <a:ext cx="919888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latin typeface="Aptos" pitchFamily="34" charset="0"/>
                <a:ea typeface="Aptos" pitchFamily="34" charset="-122"/>
                <a:cs typeface="Aptos" pitchFamily="34" charset="-120"/>
              </a:rPr>
              <a:t>Inter</a:t>
            </a:r>
          </a:p>
          <a:p>
            <a:pPr marL="0" indent="0" algn="ctr">
              <a:buNone/>
            </a:pPr>
            <a:r>
              <a:rPr lang="en-US" sz="920" b="1" dirty="0" err="1">
                <a:latin typeface="Aptos" pitchFamily="34" charset="0"/>
                <a:ea typeface="Aptos" pitchFamily="34" charset="-122"/>
                <a:cs typeface="Aptos" pitchFamily="34" charset="-120"/>
              </a:rPr>
              <a:t>connessione</a:t>
            </a:r>
            <a:endParaRPr lang="en-US" sz="920" dirty="0"/>
          </a:p>
        </p:txBody>
      </p:sp>
      <p:sp>
        <p:nvSpPr>
          <p:cNvPr id="12" name="Shape 9"/>
          <p:cNvSpPr/>
          <p:nvPr/>
        </p:nvSpPr>
        <p:spPr>
          <a:xfrm>
            <a:off x="6485385" y="1188720"/>
            <a:ext cx="619963" cy="640080"/>
          </a:xfrm>
          <a:prstGeom prst="chevron">
            <a:avLst/>
          </a:prstGeom>
          <a:solidFill>
            <a:srgbClr val="2D74A3"/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0"/>
          <p:cNvSpPr/>
          <p:nvPr/>
        </p:nvSpPr>
        <p:spPr>
          <a:xfrm>
            <a:off x="6461150" y="1298448"/>
            <a:ext cx="473659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latin typeface="Aptos" pitchFamily="34" charset="0"/>
                <a:ea typeface="Aptos" pitchFamily="34" charset="-122"/>
                <a:cs typeface="Aptos" pitchFamily="34" charset="-120"/>
              </a:rPr>
              <a:t>Perizia</a:t>
            </a:r>
            <a:endParaRPr lang="en-US" sz="920" dirty="0"/>
          </a:p>
        </p:txBody>
      </p:sp>
      <p:sp>
        <p:nvSpPr>
          <p:cNvPr id="14" name="Shape 11"/>
          <p:cNvSpPr/>
          <p:nvPr/>
        </p:nvSpPr>
        <p:spPr>
          <a:xfrm>
            <a:off x="7135978" y="1188720"/>
            <a:ext cx="619963" cy="640080"/>
          </a:xfrm>
          <a:prstGeom prst="chevron">
            <a:avLst/>
          </a:prstGeom>
          <a:solidFill>
            <a:srgbClr val="2D74A3"/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2"/>
          <p:cNvSpPr/>
          <p:nvPr/>
        </p:nvSpPr>
        <p:spPr>
          <a:xfrm>
            <a:off x="7135978" y="1280160"/>
            <a:ext cx="830275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latin typeface="Aptos" pitchFamily="34" charset="0"/>
                <a:ea typeface="Aptos" pitchFamily="34" charset="-122"/>
                <a:cs typeface="Aptos" pitchFamily="34" charset="-120"/>
              </a:rPr>
              <a:t>Certificazione</a:t>
            </a:r>
            <a:endParaRPr lang="en-US" sz="920" dirty="0"/>
          </a:p>
        </p:txBody>
      </p:sp>
      <p:sp>
        <p:nvSpPr>
          <p:cNvPr id="16" name="Shape 13"/>
          <p:cNvSpPr/>
          <p:nvPr/>
        </p:nvSpPr>
        <p:spPr>
          <a:xfrm>
            <a:off x="7883957" y="1188720"/>
            <a:ext cx="619963" cy="640080"/>
          </a:xfrm>
          <a:prstGeom prst="chevron">
            <a:avLst/>
          </a:prstGeom>
          <a:solidFill>
            <a:srgbClr val="087F5B"/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4"/>
          <p:cNvSpPr/>
          <p:nvPr/>
        </p:nvSpPr>
        <p:spPr>
          <a:xfrm>
            <a:off x="8167421" y="1298448"/>
            <a:ext cx="473659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latin typeface="Aptos" pitchFamily="34" charset="0"/>
                <a:ea typeface="Aptos" pitchFamily="34" charset="-122"/>
                <a:cs typeface="Aptos" pitchFamily="34" charset="-120"/>
              </a:rPr>
              <a:t>Invio GSE</a:t>
            </a:r>
            <a:endParaRPr lang="en-US" sz="920" dirty="0"/>
          </a:p>
        </p:txBody>
      </p:sp>
      <p:sp>
        <p:nvSpPr>
          <p:cNvPr id="18" name="Shape 15"/>
          <p:cNvSpPr/>
          <p:nvPr/>
        </p:nvSpPr>
        <p:spPr>
          <a:xfrm>
            <a:off x="4983480" y="2423160"/>
            <a:ext cx="3429000" cy="1097280"/>
          </a:xfrm>
          <a:prstGeom prst="roundRect">
            <a:avLst>
              <a:gd name="adj" fmla="val 6667"/>
            </a:avLst>
          </a:prstGeom>
          <a:solidFill>
            <a:srgbClr val="DCEFFB"/>
          </a:solidFill>
          <a:ln w="12700">
            <a:solidFill>
              <a:srgbClr val="D8DEE6">
                <a:alpha val="8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6"/>
          <p:cNvSpPr/>
          <p:nvPr/>
        </p:nvSpPr>
        <p:spPr>
          <a:xfrm>
            <a:off x="5120640" y="2532888"/>
            <a:ext cx="3154680" cy="23774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N.B.</a:t>
            </a:r>
            <a:endParaRPr lang="en-US" sz="1000" dirty="0">
              <a:solidFill>
                <a:srgbClr val="FF0000"/>
              </a:solidFill>
            </a:endParaRPr>
          </a:p>
        </p:txBody>
      </p:sp>
      <p:sp>
        <p:nvSpPr>
          <p:cNvPr id="20" name="Text 17"/>
          <p:cNvSpPr/>
          <p:nvPr/>
        </p:nvSpPr>
        <p:spPr>
          <a:xfrm>
            <a:off x="5120640" y="2816352"/>
            <a:ext cx="3154680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 completamento richiede allineamento tra cespiti, consegna/ultimazione, interconnessione, perizia e certificazione contabile.</a:t>
            </a:r>
            <a:endParaRPr lang="en-US" sz="1100" b="1" dirty="0"/>
          </a:p>
        </p:txBody>
      </p:sp>
      <p:sp>
        <p:nvSpPr>
          <p:cNvPr id="21" name="Shape 18"/>
          <p:cNvSpPr/>
          <p:nvPr/>
        </p:nvSpPr>
        <p:spPr>
          <a:xfrm>
            <a:off x="1005840" y="4343400"/>
            <a:ext cx="3566160" cy="274320"/>
          </a:xfrm>
          <a:prstGeom prst="rect">
            <a:avLst/>
          </a:prstGeom>
          <a:solidFill>
            <a:srgbClr val="3B3561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19"/>
          <p:cNvSpPr/>
          <p:nvPr/>
        </p:nvSpPr>
        <p:spPr>
          <a:xfrm>
            <a:off x="1051560" y="4379976"/>
            <a:ext cx="3474720" cy="20116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Termine finale</a:t>
            </a:r>
            <a:endParaRPr lang="en-US" sz="1100" dirty="0"/>
          </a:p>
        </p:txBody>
      </p:sp>
      <p:sp>
        <p:nvSpPr>
          <p:cNvPr id="23" name="Shape 20"/>
          <p:cNvSpPr/>
          <p:nvPr/>
        </p:nvSpPr>
        <p:spPr>
          <a:xfrm>
            <a:off x="4572000" y="4343400"/>
            <a:ext cx="3566160" cy="274320"/>
          </a:xfrm>
          <a:prstGeom prst="rect">
            <a:avLst/>
          </a:prstGeom>
          <a:solidFill>
            <a:srgbClr val="3B3561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1"/>
          <p:cNvSpPr/>
          <p:nvPr/>
        </p:nvSpPr>
        <p:spPr>
          <a:xfrm>
            <a:off x="4617720" y="4379976"/>
            <a:ext cx="3474720" cy="20116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 novembre 2028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1005840" y="4617720"/>
            <a:ext cx="356616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3"/>
          <p:cNvSpPr/>
          <p:nvPr/>
        </p:nvSpPr>
        <p:spPr>
          <a:xfrm>
            <a:off x="1051560" y="4654296"/>
            <a:ext cx="3474720" cy="20116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Proroga integrazione</a:t>
            </a:r>
            <a:endParaRPr lang="en-US" sz="1100" b="1" dirty="0"/>
          </a:p>
        </p:txBody>
      </p:sp>
      <p:sp>
        <p:nvSpPr>
          <p:cNvPr id="27" name="Shape 24"/>
          <p:cNvSpPr/>
          <p:nvPr/>
        </p:nvSpPr>
        <p:spPr>
          <a:xfrm>
            <a:off x="4572000" y="4617720"/>
            <a:ext cx="3566160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5"/>
          <p:cNvSpPr/>
          <p:nvPr/>
        </p:nvSpPr>
        <p:spPr>
          <a:xfrm>
            <a:off x="4617720" y="4654296"/>
            <a:ext cx="3474720" cy="20116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 giorni</a:t>
            </a:r>
            <a:endParaRPr lang="en-US" sz="1100" b="1" dirty="0"/>
          </a:p>
        </p:txBody>
      </p:sp>
      <p:sp>
        <p:nvSpPr>
          <p:cNvPr id="29" name="Shape 26"/>
          <p:cNvSpPr/>
          <p:nvPr/>
        </p:nvSpPr>
        <p:spPr>
          <a:xfrm>
            <a:off x="1005840" y="4892040"/>
            <a:ext cx="3566160" cy="274320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Text 27"/>
          <p:cNvSpPr/>
          <p:nvPr/>
        </p:nvSpPr>
        <p:spPr>
          <a:xfrm>
            <a:off x="1051560" y="4928616"/>
            <a:ext cx="3474720" cy="20116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Esito GSE</a:t>
            </a:r>
            <a:endParaRPr lang="en-US" sz="1100" b="1" dirty="0"/>
          </a:p>
        </p:txBody>
      </p:sp>
      <p:sp>
        <p:nvSpPr>
          <p:cNvPr id="31" name="Shape 28"/>
          <p:cNvSpPr/>
          <p:nvPr/>
        </p:nvSpPr>
        <p:spPr>
          <a:xfrm>
            <a:off x="4572000" y="4892040"/>
            <a:ext cx="3566160" cy="274320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Text 29"/>
          <p:cNvSpPr/>
          <p:nvPr/>
        </p:nvSpPr>
        <p:spPr>
          <a:xfrm>
            <a:off x="4617720" y="4928616"/>
            <a:ext cx="3474720" cy="20116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condizione di fruizione</a:t>
            </a:r>
            <a:endParaRPr lang="en-US" sz="1100" b="1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/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3B3561"/>
          </a:solidFill>
          <a:ln w="12700">
            <a:solidFill>
              <a:srgbClr val="3B356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320040" y="109728"/>
            <a:ext cx="763524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Cosa si intende per completamento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949440" y="146304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i="1" dirty="0">
                <a:solidFill>
                  <a:srgbClr val="D9E8FF"/>
                </a:solidFill>
              </a:rPr>
              <a:t>Completamento</a:t>
            </a:r>
            <a:endParaRPr lang="en-US" sz="750" dirty="0"/>
          </a:p>
        </p:txBody>
      </p:sp>
      <p:sp>
        <p:nvSpPr>
          <p:cNvPr id="7" name="Shape 4"/>
          <p:cNvSpPr/>
          <p:nvPr/>
        </p:nvSpPr>
        <p:spPr>
          <a:xfrm>
            <a:off x="594360" y="1051560"/>
            <a:ext cx="3977640" cy="475488"/>
          </a:xfrm>
          <a:prstGeom prst="rect">
            <a:avLst/>
          </a:prstGeom>
          <a:solidFill>
            <a:srgbClr val="3B3561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640080" y="1088136"/>
            <a:ext cx="3886200" cy="40233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Tipologia investimento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4572000" y="1051560"/>
            <a:ext cx="3977640" cy="475488"/>
          </a:xfrm>
          <a:prstGeom prst="rect">
            <a:avLst/>
          </a:prstGeom>
          <a:solidFill>
            <a:srgbClr val="3B3561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7"/>
          <p:cNvSpPr/>
          <p:nvPr/>
        </p:nvSpPr>
        <p:spPr>
          <a:xfrm>
            <a:off x="4617720" y="1088136"/>
            <a:ext cx="3886200" cy="40233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Momento rilevante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594360" y="1527048"/>
            <a:ext cx="3977640" cy="475488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9"/>
          <p:cNvSpPr/>
          <p:nvPr/>
        </p:nvSpPr>
        <p:spPr>
          <a:xfrm>
            <a:off x="640080" y="1563624"/>
            <a:ext cx="3886200" cy="40233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Beni Allegati IV e V</a:t>
            </a:r>
            <a:endParaRPr lang="en-US" sz="1100" b="1" dirty="0"/>
          </a:p>
        </p:txBody>
      </p:sp>
      <p:sp>
        <p:nvSpPr>
          <p:cNvPr id="13" name="Shape 10"/>
          <p:cNvSpPr/>
          <p:nvPr/>
        </p:nvSpPr>
        <p:spPr>
          <a:xfrm>
            <a:off x="4572000" y="1527048"/>
            <a:ext cx="3977640" cy="475488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1"/>
          <p:cNvSpPr/>
          <p:nvPr/>
        </p:nvSpPr>
        <p:spPr>
          <a:xfrm>
            <a:off x="4617720" y="1563624"/>
            <a:ext cx="3886200" cy="40233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indent="0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effettuazione dell’investimento secondo art. 109 TUIR</a:t>
            </a:r>
          </a:p>
        </p:txBody>
      </p:sp>
      <p:sp>
        <p:nvSpPr>
          <p:cNvPr id="15" name="Shape 12"/>
          <p:cNvSpPr/>
          <p:nvPr/>
        </p:nvSpPr>
        <p:spPr>
          <a:xfrm>
            <a:off x="594360" y="2002536"/>
            <a:ext cx="3977640" cy="475488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3"/>
          <p:cNvSpPr/>
          <p:nvPr/>
        </p:nvSpPr>
        <p:spPr>
          <a:xfrm>
            <a:off x="640080" y="2039112"/>
            <a:ext cx="3886200" cy="40233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Beni 4.0</a:t>
            </a:r>
          </a:p>
        </p:txBody>
      </p:sp>
      <p:sp>
        <p:nvSpPr>
          <p:cNvPr id="17" name="Shape 14"/>
          <p:cNvSpPr/>
          <p:nvPr/>
        </p:nvSpPr>
        <p:spPr>
          <a:xfrm>
            <a:off x="4572000" y="2002536"/>
            <a:ext cx="3977640" cy="475488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5"/>
          <p:cNvSpPr/>
          <p:nvPr/>
        </p:nvSpPr>
        <p:spPr>
          <a:xfrm>
            <a:off x="4617720" y="2039112"/>
            <a:ext cx="3886200" cy="40233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completamento + interconnessione al sistema aziendale/rete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fornitura</a:t>
            </a:r>
            <a:endParaRPr lang="en-US" sz="1100" b="1" dirty="0">
              <a:solidFill>
                <a:srgbClr val="1F2933"/>
              </a:solidFill>
              <a:latin typeface="Aptos" pitchFamily="34" charset="0"/>
            </a:endParaRPr>
          </a:p>
        </p:txBody>
      </p:sp>
      <p:sp>
        <p:nvSpPr>
          <p:cNvPr id="19" name="Shape 16"/>
          <p:cNvSpPr/>
          <p:nvPr/>
        </p:nvSpPr>
        <p:spPr>
          <a:xfrm>
            <a:off x="594360" y="2478024"/>
            <a:ext cx="3977640" cy="475488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7"/>
          <p:cNvSpPr/>
          <p:nvPr/>
        </p:nvSpPr>
        <p:spPr>
          <a:xfrm>
            <a:off x="640080" y="2514600"/>
            <a:ext cx="3886200" cy="40233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Impianti FER</a:t>
            </a:r>
            <a:endParaRPr lang="en-US" sz="1100" b="1" dirty="0"/>
          </a:p>
        </p:txBody>
      </p:sp>
      <p:sp>
        <p:nvSpPr>
          <p:cNvPr id="21" name="Shape 18"/>
          <p:cNvSpPr/>
          <p:nvPr/>
        </p:nvSpPr>
        <p:spPr>
          <a:xfrm>
            <a:off x="4572000" y="2478024"/>
            <a:ext cx="3977640" cy="475488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19"/>
          <p:cNvSpPr/>
          <p:nvPr/>
        </p:nvSpPr>
        <p:spPr>
          <a:xfrm>
            <a:off x="4617720" y="2514600"/>
            <a:ext cx="3886200" cy="40233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 di fine lavori: installazione, opere civili, misure e connessione</a:t>
            </a:r>
            <a:endParaRPr lang="en-US" sz="1100" b="1" dirty="0"/>
          </a:p>
        </p:txBody>
      </p:sp>
      <p:sp>
        <p:nvSpPr>
          <p:cNvPr id="23" name="Shape 20"/>
          <p:cNvSpPr/>
          <p:nvPr/>
        </p:nvSpPr>
        <p:spPr>
          <a:xfrm>
            <a:off x="594360" y="2953512"/>
            <a:ext cx="3977640" cy="475488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1"/>
          <p:cNvSpPr/>
          <p:nvPr/>
        </p:nvSpPr>
        <p:spPr>
          <a:xfrm>
            <a:off x="640080" y="2990088"/>
            <a:ext cx="3886200" cy="40233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Tutti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i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beni</a:t>
            </a:r>
            <a:endParaRPr lang="en-US" sz="1100" b="1" dirty="0">
              <a:solidFill>
                <a:srgbClr val="1F2933"/>
              </a:solidFill>
              <a:latin typeface="Aptos" pitchFamily="34" charset="0"/>
            </a:endParaRPr>
          </a:p>
        </p:txBody>
      </p:sp>
      <p:sp>
        <p:nvSpPr>
          <p:cNvPr id="25" name="Shape 22"/>
          <p:cNvSpPr/>
          <p:nvPr/>
        </p:nvSpPr>
        <p:spPr>
          <a:xfrm>
            <a:off x="4572000" y="2953512"/>
            <a:ext cx="3977640" cy="475488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3"/>
          <p:cNvSpPr/>
          <p:nvPr/>
        </p:nvSpPr>
        <p:spPr>
          <a:xfrm>
            <a:off x="4617720" y="2990088"/>
            <a:ext cx="3886200" cy="40233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documentazione coerente con perizia e certificazione contabile</a:t>
            </a:r>
            <a:endParaRPr lang="en-US" sz="1100" b="1" dirty="0"/>
          </a:p>
        </p:txBody>
      </p:sp>
      <p:sp>
        <p:nvSpPr>
          <p:cNvPr id="27" name="Shape 24"/>
          <p:cNvSpPr/>
          <p:nvPr/>
        </p:nvSpPr>
        <p:spPr>
          <a:xfrm>
            <a:off x="914400" y="3794760"/>
            <a:ext cx="7315200" cy="868680"/>
          </a:xfrm>
          <a:prstGeom prst="roundRect">
            <a:avLst>
              <a:gd name="adj" fmla="val 8421"/>
            </a:avLst>
          </a:prstGeom>
          <a:solidFill>
            <a:srgbClr val="EEF8FF"/>
          </a:solidFill>
          <a:ln w="12700">
            <a:solidFill>
              <a:srgbClr val="D8DEE6">
                <a:alpha val="8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5"/>
          <p:cNvSpPr/>
          <p:nvPr/>
        </p:nvSpPr>
        <p:spPr>
          <a:xfrm>
            <a:off x="1051560" y="3904488"/>
            <a:ext cx="7040880" cy="23774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Attenzione alle date</a:t>
            </a:r>
            <a:endParaRPr lang="en-US" sz="1100" dirty="0">
              <a:solidFill>
                <a:srgbClr val="FF0000"/>
              </a:solidFill>
            </a:endParaRPr>
          </a:p>
        </p:txBody>
      </p:sp>
      <p:sp>
        <p:nvSpPr>
          <p:cNvPr id="29" name="Text 26"/>
          <p:cNvSpPr/>
          <p:nvPr/>
        </p:nvSpPr>
        <p:spPr>
          <a:xfrm>
            <a:off x="1051560" y="4187952"/>
            <a:ext cx="704088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data prevista caricata nella preventiva deve restare coerente con consegna, entrata in funzione, interconnessione, fine lavori e piano ammortamenti.</a:t>
            </a:r>
            <a:endParaRPr lang="en-US" sz="1100" b="1" dirty="0"/>
          </a:p>
        </p:txBody>
      </p:sp>
      <p:sp>
        <p:nvSpPr>
          <p:cNvPr id="30" name="Text 27"/>
          <p:cNvSpPr/>
          <p:nvPr/>
        </p:nvSpPr>
        <p:spPr>
          <a:xfrm>
            <a:off x="1005840" y="4892040"/>
            <a:ext cx="7132320" cy="45720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Coordinare amministrazione, tecnico 4.0/energia, fornitore e revisore.</a:t>
            </a:r>
            <a:endParaRPr lang="en-US" sz="1100" b="1" dirty="0"/>
          </a:p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Non attendere la chiusura dell’esercizio per raccogliere le evidenze di interconnessione.</a:t>
            </a:r>
            <a:endParaRPr lang="en-US" sz="1100" b="1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/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3B3561"/>
          </a:solidFill>
          <a:ln w="12700">
            <a:solidFill>
              <a:srgbClr val="3B356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320040" y="109728"/>
            <a:ext cx="763524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Interconnessione dei beni 4.0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949440" y="146304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i="1" dirty="0">
                <a:solidFill>
                  <a:srgbClr val="D9E8FF"/>
                </a:solidFill>
              </a:rPr>
              <a:t>Completamento</a:t>
            </a:r>
            <a:endParaRPr lang="en-US" sz="750" dirty="0"/>
          </a:p>
        </p:txBody>
      </p:sp>
      <p:sp>
        <p:nvSpPr>
          <p:cNvPr id="7" name="Shape 4"/>
          <p:cNvSpPr/>
          <p:nvPr/>
        </p:nvSpPr>
        <p:spPr>
          <a:xfrm>
            <a:off x="685800" y="1051560"/>
            <a:ext cx="7772400" cy="822960"/>
          </a:xfrm>
          <a:prstGeom prst="roundRect">
            <a:avLst>
              <a:gd name="adj" fmla="val 8889"/>
            </a:avLst>
          </a:prstGeom>
          <a:solidFill>
            <a:srgbClr val="EEF8FF"/>
          </a:solidFill>
          <a:ln w="12700">
            <a:solidFill>
              <a:srgbClr val="D8DEE6">
                <a:alpha val="8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822960" y="1161288"/>
            <a:ext cx="7498080" cy="23774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3B35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Che cosa deve risultare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822960" y="1444752"/>
            <a:ext cx="749808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 bene deve essere integrato con il sistema aziendale di gestione della produzione o con la rete di fornitura, secondo i requisiti dell’Allegato di riferimento.</a:t>
            </a:r>
            <a:endParaRPr lang="en-US" sz="1100" b="1" dirty="0"/>
          </a:p>
        </p:txBody>
      </p:sp>
      <p:sp>
        <p:nvSpPr>
          <p:cNvPr id="10" name="Shape 7"/>
          <p:cNvSpPr/>
          <p:nvPr/>
        </p:nvSpPr>
        <p:spPr>
          <a:xfrm>
            <a:off x="914400" y="2240280"/>
            <a:ext cx="3657600" cy="402336"/>
          </a:xfrm>
          <a:prstGeom prst="rect">
            <a:avLst/>
          </a:prstGeom>
          <a:solidFill>
            <a:srgbClr val="3B3561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960120" y="2276856"/>
            <a:ext cx="3566160" cy="32918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Evidenza da raccogliere</a:t>
            </a:r>
            <a:endParaRPr lang="en-US" sz="1100" dirty="0"/>
          </a:p>
        </p:txBody>
      </p:sp>
      <p:sp>
        <p:nvSpPr>
          <p:cNvPr id="12" name="Shape 9"/>
          <p:cNvSpPr/>
          <p:nvPr/>
        </p:nvSpPr>
        <p:spPr>
          <a:xfrm>
            <a:off x="4572000" y="2240280"/>
            <a:ext cx="3657600" cy="402336"/>
          </a:xfrm>
          <a:prstGeom prst="rect">
            <a:avLst/>
          </a:prstGeom>
          <a:solidFill>
            <a:srgbClr val="3B3561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0"/>
          <p:cNvSpPr/>
          <p:nvPr/>
        </p:nvSpPr>
        <p:spPr>
          <a:xfrm>
            <a:off x="4617720" y="2276856"/>
            <a:ext cx="3566160" cy="32918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Perché serve</a:t>
            </a:r>
            <a:endParaRPr lang="en-US" sz="1100" dirty="0"/>
          </a:p>
        </p:txBody>
      </p:sp>
      <p:sp>
        <p:nvSpPr>
          <p:cNvPr id="14" name="Shape 11"/>
          <p:cNvSpPr/>
          <p:nvPr/>
        </p:nvSpPr>
        <p:spPr>
          <a:xfrm>
            <a:off x="914400" y="2642616"/>
            <a:ext cx="3657600" cy="402336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2"/>
          <p:cNvSpPr/>
          <p:nvPr/>
        </p:nvSpPr>
        <p:spPr>
          <a:xfrm>
            <a:off x="960120" y="2679192"/>
            <a:ext cx="3566160" cy="32918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schema architettura IT/OT</a:t>
            </a:r>
            <a:endParaRPr lang="en-US" sz="1100" b="1" dirty="0"/>
          </a:p>
        </p:txBody>
      </p:sp>
      <p:sp>
        <p:nvSpPr>
          <p:cNvPr id="16" name="Shape 13"/>
          <p:cNvSpPr/>
          <p:nvPr/>
        </p:nvSpPr>
        <p:spPr>
          <a:xfrm>
            <a:off x="4572000" y="2642616"/>
            <a:ext cx="3657600" cy="402336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4"/>
          <p:cNvSpPr/>
          <p:nvPr/>
        </p:nvSpPr>
        <p:spPr>
          <a:xfrm>
            <a:off x="4617720" y="2679192"/>
            <a:ext cx="3566160" cy="32918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dimostrare collegamento e flusso dati</a:t>
            </a:r>
            <a:endParaRPr lang="en-US" sz="1100" b="1" dirty="0"/>
          </a:p>
        </p:txBody>
      </p:sp>
      <p:sp>
        <p:nvSpPr>
          <p:cNvPr id="18" name="Shape 15"/>
          <p:cNvSpPr/>
          <p:nvPr/>
        </p:nvSpPr>
        <p:spPr>
          <a:xfrm>
            <a:off x="914400" y="3044952"/>
            <a:ext cx="3657600" cy="402336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6"/>
          <p:cNvSpPr/>
          <p:nvPr/>
        </p:nvSpPr>
        <p:spPr>
          <a:xfrm>
            <a:off x="960120" y="3081528"/>
            <a:ext cx="3566160" cy="32918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screenshot/estrazioni sistema</a:t>
            </a:r>
            <a:endParaRPr lang="en-US" sz="1100" b="1" dirty="0"/>
          </a:p>
        </p:txBody>
      </p:sp>
      <p:sp>
        <p:nvSpPr>
          <p:cNvPr id="20" name="Shape 17"/>
          <p:cNvSpPr/>
          <p:nvPr/>
        </p:nvSpPr>
        <p:spPr>
          <a:xfrm>
            <a:off x="4572000" y="3044952"/>
            <a:ext cx="3657600" cy="402336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8"/>
          <p:cNvSpPr/>
          <p:nvPr/>
        </p:nvSpPr>
        <p:spPr>
          <a:xfrm>
            <a:off x="4617720" y="3081528"/>
            <a:ext cx="3566160" cy="32918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/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documentare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scambio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informazioni</a:t>
            </a:r>
            <a:endParaRPr lang="en-US" sz="1100" b="1" dirty="0">
              <a:solidFill>
                <a:srgbClr val="1F2933"/>
              </a:solidFill>
              <a:latin typeface="Aptos" pitchFamily="34" charset="0"/>
            </a:endParaRPr>
          </a:p>
        </p:txBody>
      </p:sp>
      <p:sp>
        <p:nvSpPr>
          <p:cNvPr id="22" name="Shape 19"/>
          <p:cNvSpPr/>
          <p:nvPr/>
        </p:nvSpPr>
        <p:spPr>
          <a:xfrm>
            <a:off x="914400" y="3447288"/>
            <a:ext cx="3657600" cy="402336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20"/>
          <p:cNvSpPr/>
          <p:nvPr/>
        </p:nvSpPr>
        <p:spPr>
          <a:xfrm>
            <a:off x="960120" y="3483864"/>
            <a:ext cx="3566160" cy="32918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verbale o test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interconnessione</a:t>
            </a:r>
            <a:endParaRPr lang="en-US" sz="1100" b="1" dirty="0">
              <a:solidFill>
                <a:srgbClr val="1F2933"/>
              </a:solidFill>
              <a:latin typeface="Aptos" pitchFamily="34" charset="0"/>
            </a:endParaRPr>
          </a:p>
        </p:txBody>
      </p:sp>
      <p:sp>
        <p:nvSpPr>
          <p:cNvPr id="24" name="Shape 21"/>
          <p:cNvSpPr/>
          <p:nvPr/>
        </p:nvSpPr>
        <p:spPr>
          <a:xfrm>
            <a:off x="4572000" y="3447288"/>
            <a:ext cx="3657600" cy="402336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2"/>
          <p:cNvSpPr/>
          <p:nvPr/>
        </p:nvSpPr>
        <p:spPr>
          <a:xfrm>
            <a:off x="4617720" y="3483864"/>
            <a:ext cx="3566160" cy="32918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datare l’avvenuta interconnessione</a:t>
            </a:r>
            <a:endParaRPr lang="en-US" sz="1100" b="1" dirty="0"/>
          </a:p>
        </p:txBody>
      </p:sp>
      <p:sp>
        <p:nvSpPr>
          <p:cNvPr id="26" name="Shape 23"/>
          <p:cNvSpPr/>
          <p:nvPr/>
        </p:nvSpPr>
        <p:spPr>
          <a:xfrm>
            <a:off x="914400" y="3849624"/>
            <a:ext cx="3657600" cy="402336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Text 24"/>
          <p:cNvSpPr/>
          <p:nvPr/>
        </p:nvSpPr>
        <p:spPr>
          <a:xfrm>
            <a:off x="960120" y="3886200"/>
            <a:ext cx="3566160" cy="32918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indent="0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perizia e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analisi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tecnica</a:t>
            </a:r>
            <a:endParaRPr lang="en-US" sz="1100" b="1" dirty="0">
              <a:solidFill>
                <a:srgbClr val="1F2933"/>
              </a:solidFill>
              <a:latin typeface="Aptos" pitchFamily="34" charset="0"/>
            </a:endParaRPr>
          </a:p>
        </p:txBody>
      </p:sp>
      <p:sp>
        <p:nvSpPr>
          <p:cNvPr id="28" name="Shape 25"/>
          <p:cNvSpPr/>
          <p:nvPr/>
        </p:nvSpPr>
        <p:spPr>
          <a:xfrm>
            <a:off x="4572000" y="3849624"/>
            <a:ext cx="3657600" cy="402336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Text 26"/>
          <p:cNvSpPr/>
          <p:nvPr/>
        </p:nvSpPr>
        <p:spPr>
          <a:xfrm>
            <a:off x="4617720" y="3886200"/>
            <a:ext cx="3566160" cy="32918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validare requisito per il GSE e controlli</a:t>
            </a:r>
            <a:endParaRPr lang="en-US" sz="1100" b="1" dirty="0"/>
          </a:p>
        </p:txBody>
      </p:sp>
      <p:sp>
        <p:nvSpPr>
          <p:cNvPr id="30" name="Shape 27"/>
          <p:cNvSpPr/>
          <p:nvPr/>
        </p:nvSpPr>
        <p:spPr>
          <a:xfrm>
            <a:off x="1234440" y="4663439"/>
            <a:ext cx="6675120" cy="865349"/>
          </a:xfrm>
          <a:prstGeom prst="roundRect">
            <a:avLst>
              <a:gd name="adj" fmla="val 12308"/>
            </a:avLst>
          </a:prstGeom>
          <a:solidFill>
            <a:srgbClr val="DCEFFB"/>
          </a:solidFill>
          <a:ln w="12700">
            <a:solidFill>
              <a:srgbClr val="D8DEE6">
                <a:alpha val="8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Text 28"/>
          <p:cNvSpPr/>
          <p:nvPr/>
        </p:nvSpPr>
        <p:spPr>
          <a:xfrm>
            <a:off x="1371600" y="4773168"/>
            <a:ext cx="6400800" cy="23774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Responsabilità condivisa</a:t>
            </a:r>
            <a:endParaRPr lang="en-US" sz="1100" b="1" dirty="0">
              <a:solidFill>
                <a:srgbClr val="FF0000"/>
              </a:solidFill>
            </a:endParaRPr>
          </a:p>
        </p:txBody>
      </p:sp>
      <p:sp>
        <p:nvSpPr>
          <p:cNvPr id="32" name="Text 29"/>
          <p:cNvSpPr/>
          <p:nvPr/>
        </p:nvSpPr>
        <p:spPr>
          <a:xfrm>
            <a:off x="1371600" y="5056631"/>
            <a:ext cx="6400800" cy="308655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 fontScale="77500" lnSpcReduction="20000"/>
          </a:bodyPr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L’amministrazione deve sapere quali evidenze chiedere; il tecnico/perito deve validare il requisito</a:t>
            </a:r>
            <a:r>
              <a:rPr lang="en-US" sz="92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endParaRPr lang="en-US" sz="92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/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3B3561"/>
          </a:solidFill>
          <a:ln w="12700">
            <a:solidFill>
              <a:srgbClr val="3B356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320040" y="109728"/>
            <a:ext cx="763524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Perizia tecnica asseverata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949440" y="146304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i="1" dirty="0">
                <a:solidFill>
                  <a:srgbClr val="D9E8FF"/>
                </a:solidFill>
              </a:rPr>
              <a:t>Documenti</a:t>
            </a:r>
            <a:endParaRPr lang="en-US" sz="750" dirty="0"/>
          </a:p>
        </p:txBody>
      </p:sp>
      <p:sp>
        <p:nvSpPr>
          <p:cNvPr id="7" name="Shape 4"/>
          <p:cNvSpPr/>
          <p:nvPr/>
        </p:nvSpPr>
        <p:spPr>
          <a:xfrm>
            <a:off x="685800" y="1051560"/>
            <a:ext cx="2057400" cy="868680"/>
          </a:xfrm>
          <a:prstGeom prst="roundRect">
            <a:avLst>
              <a:gd name="adj" fmla="val 8421"/>
            </a:avLst>
          </a:prstGeom>
          <a:solidFill>
            <a:srgbClr val="FFFFFF">
              <a:alpha val="95000"/>
            </a:srgbClr>
          </a:solidFill>
          <a:ln w="15240">
            <a:solidFill>
              <a:srgbClr val="B42318">
                <a:alpha val="9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777240" y="1161288"/>
            <a:ext cx="1874520" cy="2926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B4231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Tutti i beni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777240" y="1527048"/>
            <a:ext cx="187452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4E53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nessuna soglia di esonero</a:t>
            </a:r>
            <a:endParaRPr lang="en-US" sz="1100" b="1" dirty="0"/>
          </a:p>
        </p:txBody>
      </p:sp>
      <p:sp>
        <p:nvSpPr>
          <p:cNvPr id="10" name="Shape 7"/>
          <p:cNvSpPr/>
          <p:nvPr/>
        </p:nvSpPr>
        <p:spPr>
          <a:xfrm>
            <a:off x="2971800" y="1051560"/>
            <a:ext cx="2743200" cy="868680"/>
          </a:xfrm>
          <a:prstGeom prst="roundRect">
            <a:avLst>
              <a:gd name="adj" fmla="val 8421"/>
            </a:avLst>
          </a:prstGeom>
          <a:solidFill>
            <a:srgbClr val="FFFFFF">
              <a:alpha val="95000"/>
            </a:srgbClr>
          </a:solidFill>
          <a:ln w="15240">
            <a:solidFill>
              <a:srgbClr val="3B3561">
                <a:alpha val="9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3063240" y="1161288"/>
            <a:ext cx="2560320" cy="2926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3B35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4.0 + FER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3063240" y="1527048"/>
            <a:ext cx="256032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4E53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requisiti tecnici e </a:t>
            </a:r>
          </a:p>
          <a:p>
            <a:pPr marL="0" indent="0" algn="ctr">
              <a:buNone/>
            </a:pPr>
            <a:r>
              <a:rPr lang="en-US" sz="1100" b="1" dirty="0" err="1">
                <a:solidFill>
                  <a:srgbClr val="4E53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interconnessione</a:t>
            </a:r>
            <a:r>
              <a:rPr lang="en-US" sz="1100" b="1" dirty="0">
                <a:solidFill>
                  <a:srgbClr val="4E53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/fine lavori</a:t>
            </a:r>
            <a:endParaRPr lang="en-US" sz="1100" b="1" dirty="0"/>
          </a:p>
        </p:txBody>
      </p:sp>
      <p:sp>
        <p:nvSpPr>
          <p:cNvPr id="13" name="Shape 10"/>
          <p:cNvSpPr/>
          <p:nvPr/>
        </p:nvSpPr>
        <p:spPr>
          <a:xfrm>
            <a:off x="5989320" y="1051560"/>
            <a:ext cx="2468880" cy="868680"/>
          </a:xfrm>
          <a:prstGeom prst="roundRect">
            <a:avLst>
              <a:gd name="adj" fmla="val 8421"/>
            </a:avLst>
          </a:prstGeom>
          <a:solidFill>
            <a:srgbClr val="FFFFFF">
              <a:alpha val="95000"/>
            </a:srgbClr>
          </a:solidFill>
          <a:ln w="15240">
            <a:solidFill>
              <a:srgbClr val="2D74A3">
                <a:alpha val="9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1"/>
          <p:cNvSpPr/>
          <p:nvPr/>
        </p:nvSpPr>
        <p:spPr>
          <a:xfrm>
            <a:off x="6080760" y="1161288"/>
            <a:ext cx="2286000" cy="2926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2D74A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Analisi tecnica</a:t>
            </a:r>
            <a:endParaRPr lang="en-US" sz="1700" dirty="0"/>
          </a:p>
        </p:txBody>
      </p:sp>
      <p:sp>
        <p:nvSpPr>
          <p:cNvPr id="15" name="Text 12"/>
          <p:cNvSpPr/>
          <p:nvPr/>
        </p:nvSpPr>
        <p:spPr>
          <a:xfrm>
            <a:off x="6080760" y="1527048"/>
            <a:ext cx="228600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4E53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documento di supporto alla perizia</a:t>
            </a:r>
            <a:endParaRPr lang="en-US" sz="1100" b="1" dirty="0"/>
          </a:p>
        </p:txBody>
      </p:sp>
      <p:sp>
        <p:nvSpPr>
          <p:cNvPr id="16" name="Text 13"/>
          <p:cNvSpPr/>
          <p:nvPr/>
        </p:nvSpPr>
        <p:spPr>
          <a:xfrm>
            <a:off x="868680" y="2423160"/>
            <a:ext cx="7406640" cy="15544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r>
              <a:rPr lang="en-US" sz="12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Comprova caratteristiche tecniche dei beni e inclusione negli Allegati IV/V.</a:t>
            </a:r>
          </a:p>
          <a:p>
            <a:endParaRPr lang="en-US" sz="1200" b="1" dirty="0"/>
          </a:p>
          <a:p>
            <a:r>
              <a:rPr lang="en-US" sz="12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Comprova l’interconnessione dei beni 4.0 al sistema aziendale o rete </a:t>
            </a:r>
            <a:r>
              <a:rPr lang="en-US" sz="12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fornitura</a:t>
            </a:r>
            <a:r>
              <a:rPr lang="en-US" sz="12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endParaRPr lang="en-US" sz="1200" b="1" dirty="0"/>
          </a:p>
          <a:p>
            <a:r>
              <a:rPr lang="en-US" sz="12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 gli impianti FER attesta caratteristiche e requisiti previsti dal </a:t>
            </a:r>
            <a:r>
              <a:rPr lang="en-US" sz="12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decreto</a:t>
            </a:r>
            <a:r>
              <a:rPr lang="en-US" sz="12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endParaRPr lang="en-US" sz="1200" b="1" dirty="0"/>
          </a:p>
          <a:p>
            <a:r>
              <a:rPr lang="en-US" sz="12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È rilasciata da ingegnere o perito industriale iscritti agli albi, oppure da ente di certificazione accreditato; per settore agricolo sono previsti ulteriori professionisti abilitati.</a:t>
            </a:r>
            <a:endParaRPr lang="en-US" sz="1200" b="1" dirty="0"/>
          </a:p>
        </p:txBody>
      </p:sp>
      <p:sp>
        <p:nvSpPr>
          <p:cNvPr id="17" name="Shape 14"/>
          <p:cNvSpPr/>
          <p:nvPr/>
        </p:nvSpPr>
        <p:spPr>
          <a:xfrm>
            <a:off x="960120" y="4389120"/>
            <a:ext cx="7223760" cy="777240"/>
          </a:xfrm>
          <a:prstGeom prst="roundRect">
            <a:avLst>
              <a:gd name="adj" fmla="val 9412"/>
            </a:avLst>
          </a:prstGeom>
          <a:solidFill>
            <a:srgbClr val="DCEFFB"/>
          </a:solidFill>
          <a:ln w="12700">
            <a:solidFill>
              <a:srgbClr val="D8DEE6">
                <a:alpha val="8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5"/>
          <p:cNvSpPr/>
          <p:nvPr/>
        </p:nvSpPr>
        <p:spPr>
          <a:xfrm>
            <a:off x="1097280" y="4498848"/>
            <a:ext cx="6949440" cy="23774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N.B.</a:t>
            </a:r>
            <a:endParaRPr lang="en-US" sz="1000" dirty="0">
              <a:solidFill>
                <a:srgbClr val="FF0000"/>
              </a:solidFill>
            </a:endParaRPr>
          </a:p>
        </p:txBody>
      </p:sp>
      <p:sp>
        <p:nvSpPr>
          <p:cNvPr id="19" name="Text 16"/>
          <p:cNvSpPr/>
          <p:nvPr/>
        </p:nvSpPr>
        <p:spPr>
          <a:xfrm>
            <a:off x="1097280" y="4782312"/>
            <a:ext cx="694944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Non è prevista autodichiarazione sostitutiva sotto determinate soglie: la perizia deve essere pianificata per tutti gli investimenti agevolati</a:t>
            </a:r>
            <a:r>
              <a:rPr lang="en-US" sz="92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endParaRPr lang="en-US" sz="92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/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3B3561"/>
          </a:solidFill>
          <a:ln w="12700">
            <a:solidFill>
              <a:srgbClr val="3B356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320040" y="109728"/>
            <a:ext cx="763524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Certificazione contabile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949440" y="146304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i="1" dirty="0">
                <a:solidFill>
                  <a:srgbClr val="D9E8FF"/>
                </a:solidFill>
              </a:rPr>
              <a:t>Documenti</a:t>
            </a:r>
            <a:endParaRPr lang="en-US" sz="750" dirty="0"/>
          </a:p>
        </p:txBody>
      </p:sp>
      <p:sp>
        <p:nvSpPr>
          <p:cNvPr id="7" name="Shape 4"/>
          <p:cNvSpPr/>
          <p:nvPr/>
        </p:nvSpPr>
        <p:spPr>
          <a:xfrm>
            <a:off x="502920" y="1051560"/>
            <a:ext cx="3886200" cy="3054157"/>
          </a:xfrm>
          <a:prstGeom prst="roundRect">
            <a:avLst>
              <a:gd name="adj" fmla="val 1882"/>
            </a:avLst>
          </a:prstGeom>
          <a:solidFill>
            <a:srgbClr val="EEF8FF"/>
          </a:solidFill>
          <a:ln w="12700">
            <a:solidFill>
              <a:srgbClr val="D8DEE6">
                <a:alpha val="8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640080" y="1161288"/>
            <a:ext cx="3611880" cy="23774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3B35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Cosa attesta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640080" y="1444752"/>
            <a:ext cx="3611880" cy="4023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endParaRPr lang="en-US" sz="920" dirty="0"/>
          </a:p>
        </p:txBody>
      </p:sp>
      <p:sp>
        <p:nvSpPr>
          <p:cNvPr id="10" name="Text 7"/>
          <p:cNvSpPr/>
          <p:nvPr/>
        </p:nvSpPr>
        <p:spPr>
          <a:xfrm>
            <a:off x="713232" y="1645920"/>
            <a:ext cx="3456432" cy="35661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r>
              <a:rPr lang="en-US" sz="14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effettivo sostenimento delle </a:t>
            </a:r>
            <a:r>
              <a:rPr lang="en-US" sz="14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spese</a:t>
            </a:r>
            <a:r>
              <a:rPr lang="en-US" sz="14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ammissibili</a:t>
            </a:r>
          </a:p>
          <a:p>
            <a:endParaRPr lang="en-US" sz="1400" b="1" dirty="0"/>
          </a:p>
          <a:p>
            <a:r>
              <a:rPr lang="en-US" sz="14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corrispondenza con la documentazione contabile </a:t>
            </a:r>
            <a:r>
              <a:rPr lang="en-US" sz="14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predisposta</a:t>
            </a:r>
            <a:r>
              <a:rPr lang="en-US" sz="14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4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dall’impresa</a:t>
            </a:r>
            <a:endParaRPr lang="en-US" sz="1400" b="1" dirty="0">
              <a:solidFill>
                <a:srgbClr val="1F2933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endParaRPr lang="en-US" sz="1400" b="1" dirty="0"/>
          </a:p>
          <a:p>
            <a:r>
              <a:rPr lang="en-US" sz="14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coerenza dei costi con il perimetro comunicato al GSE</a:t>
            </a:r>
          </a:p>
          <a:p>
            <a:endParaRPr lang="en-US" sz="1400" b="1" dirty="0"/>
          </a:p>
          <a:p>
            <a:r>
              <a:rPr lang="en-US" sz="14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tracciabilità del fascicolo contabile</a:t>
            </a:r>
            <a:endParaRPr lang="en-US" sz="1400" b="1" dirty="0"/>
          </a:p>
        </p:txBody>
      </p:sp>
      <p:sp>
        <p:nvSpPr>
          <p:cNvPr id="11" name="Shape 8"/>
          <p:cNvSpPr/>
          <p:nvPr/>
        </p:nvSpPr>
        <p:spPr>
          <a:xfrm>
            <a:off x="4681728" y="1051560"/>
            <a:ext cx="3886200" cy="3054157"/>
          </a:xfrm>
          <a:prstGeom prst="roundRect">
            <a:avLst>
              <a:gd name="adj" fmla="val 1882"/>
            </a:avLst>
          </a:prstGeom>
          <a:solidFill>
            <a:srgbClr val="F5F7FA"/>
          </a:solidFill>
          <a:ln w="12700">
            <a:solidFill>
              <a:srgbClr val="D8DEE6">
                <a:alpha val="8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9"/>
          <p:cNvSpPr/>
          <p:nvPr/>
        </p:nvSpPr>
        <p:spPr>
          <a:xfrm>
            <a:off x="4818888" y="1161288"/>
            <a:ext cx="3611880" cy="23774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3B35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Chi la rilascia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4818888" y="1444752"/>
            <a:ext cx="3611880" cy="4023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endParaRPr lang="en-US" sz="920" dirty="0"/>
          </a:p>
        </p:txBody>
      </p:sp>
      <p:sp>
        <p:nvSpPr>
          <p:cNvPr id="14" name="Text 11"/>
          <p:cNvSpPr/>
          <p:nvPr/>
        </p:nvSpPr>
        <p:spPr>
          <a:xfrm>
            <a:off x="4892040" y="1645920"/>
            <a:ext cx="3456432" cy="356616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r>
              <a:rPr lang="en-US" sz="14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soggetto incaricato della revisione legale </a:t>
            </a:r>
            <a:r>
              <a:rPr lang="en-US" sz="14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dei</a:t>
            </a:r>
            <a:r>
              <a:rPr lang="en-US" sz="14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4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conti</a:t>
            </a:r>
            <a:endParaRPr lang="en-US" sz="1400" b="1" dirty="0">
              <a:solidFill>
                <a:srgbClr val="1F2933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endParaRPr lang="en-US" sz="1400" b="1" dirty="0"/>
          </a:p>
          <a:p>
            <a:r>
              <a:rPr lang="en-US" sz="14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 imprese non obbligate: revisore legale o società di revisione iscritti nella sezione A del registro</a:t>
            </a:r>
            <a:endParaRPr lang="en-US" sz="1400" b="1" dirty="0"/>
          </a:p>
          <a:p>
            <a:r>
              <a:rPr lang="en-US" sz="14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requisiti di indipendenza e </a:t>
            </a:r>
            <a:r>
              <a:rPr lang="en-US" sz="14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copertura</a:t>
            </a:r>
            <a:r>
              <a:rPr lang="en-US" sz="14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lang="en-US" sz="14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assicurativa</a:t>
            </a:r>
            <a:endParaRPr lang="en-US" sz="1400" b="1" dirty="0">
              <a:solidFill>
                <a:srgbClr val="1F2933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endParaRPr lang="en-US" sz="1400" b="1" dirty="0"/>
          </a:p>
          <a:p>
            <a:r>
              <a:rPr lang="en-US" sz="14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documento da coordinare con la comunicazione di completamento</a:t>
            </a:r>
            <a:endParaRPr lang="en-US" sz="1400" b="1" dirty="0"/>
          </a:p>
        </p:txBody>
      </p:sp>
      <p:sp>
        <p:nvSpPr>
          <p:cNvPr id="15" name="Shape 12"/>
          <p:cNvSpPr/>
          <p:nvPr/>
        </p:nvSpPr>
        <p:spPr>
          <a:xfrm>
            <a:off x="914400" y="4218654"/>
            <a:ext cx="7223760" cy="1263204"/>
          </a:xfrm>
          <a:prstGeom prst="roundRect">
            <a:avLst>
              <a:gd name="adj" fmla="val 14545"/>
            </a:avLst>
          </a:prstGeom>
          <a:solidFill>
            <a:srgbClr val="EEF8FF"/>
          </a:solidFill>
          <a:ln w="12700">
            <a:solidFill>
              <a:srgbClr val="D8DEE6">
                <a:alpha val="8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3"/>
          <p:cNvSpPr/>
          <p:nvPr/>
        </p:nvSpPr>
        <p:spPr>
          <a:xfrm>
            <a:off x="1124712" y="4334316"/>
            <a:ext cx="6949440" cy="23774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N.B.</a:t>
            </a:r>
            <a:endParaRPr lang="en-US" sz="1000" dirty="0">
              <a:solidFill>
                <a:srgbClr val="FF0000"/>
              </a:solidFill>
            </a:endParaRPr>
          </a:p>
        </p:txBody>
      </p:sp>
      <p:sp>
        <p:nvSpPr>
          <p:cNvPr id="17" name="Text 14"/>
          <p:cNvSpPr/>
          <p:nvPr/>
        </p:nvSpPr>
        <p:spPr>
          <a:xfrm>
            <a:off x="1124712" y="4750520"/>
            <a:ext cx="6949440" cy="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Autofit/>
          </a:bodyPr>
          <a:lstStyle>
            <a:lvl1pPr algn="l"/>
          </a:lstStyle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certificazione va preparata durante la realizzazione dell’investimento, non a posteriori: servono fatture, pagamenti, contratti, cespiti, DDT e riconciliazioni</a:t>
            </a:r>
            <a:r>
              <a:rPr lang="en-US" sz="5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endParaRPr lang="en-US" sz="500" b="1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/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3B3561"/>
          </a:solidFill>
          <a:ln w="12700">
            <a:solidFill>
              <a:srgbClr val="3B356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320040" y="109728"/>
            <a:ext cx="763524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Decorrenza della fruizione del beneficio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949440" y="146304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i="1" dirty="0">
                <a:solidFill>
                  <a:srgbClr val="D9E8FF"/>
                </a:solidFill>
              </a:rPr>
              <a:t>Fruizione</a:t>
            </a:r>
            <a:endParaRPr lang="en-US" sz="750" dirty="0"/>
          </a:p>
        </p:txBody>
      </p:sp>
      <p:sp>
        <p:nvSpPr>
          <p:cNvPr id="7" name="Shape 4"/>
          <p:cNvSpPr/>
          <p:nvPr/>
        </p:nvSpPr>
        <p:spPr>
          <a:xfrm>
            <a:off x="594360" y="1051560"/>
            <a:ext cx="1488643" cy="685800"/>
          </a:xfrm>
          <a:prstGeom prst="chevron">
            <a:avLst/>
          </a:prstGeom>
          <a:solidFill>
            <a:srgbClr val="087F5B"/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667512" y="1161288"/>
            <a:ext cx="1342339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latin typeface="Aptos" pitchFamily="34" charset="0"/>
                <a:ea typeface="Aptos" pitchFamily="34" charset="-122"/>
                <a:cs typeface="Aptos" pitchFamily="34" charset="-120"/>
              </a:rPr>
              <a:t>Bene completato</a:t>
            </a:r>
            <a:endParaRPr lang="en-US" sz="920" dirty="0"/>
          </a:p>
        </p:txBody>
      </p:sp>
      <p:sp>
        <p:nvSpPr>
          <p:cNvPr id="9" name="Shape 6"/>
          <p:cNvSpPr/>
          <p:nvPr/>
        </p:nvSpPr>
        <p:spPr>
          <a:xfrm>
            <a:off x="2211019" y="1051560"/>
            <a:ext cx="1488643" cy="685800"/>
          </a:xfrm>
          <a:prstGeom prst="chevron">
            <a:avLst/>
          </a:prstGeom>
          <a:solidFill>
            <a:srgbClr val="2D74A3"/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7"/>
          <p:cNvSpPr/>
          <p:nvPr/>
        </p:nvSpPr>
        <p:spPr>
          <a:xfrm>
            <a:off x="2284171" y="1161288"/>
            <a:ext cx="1342339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latin typeface="Aptos" pitchFamily="34" charset="0"/>
                <a:ea typeface="Aptos" pitchFamily="34" charset="-122"/>
                <a:cs typeface="Aptos" pitchFamily="34" charset="-120"/>
              </a:rPr>
              <a:t>Entrata in funzione</a:t>
            </a:r>
            <a:endParaRPr lang="en-US" sz="920" dirty="0"/>
          </a:p>
        </p:txBody>
      </p:sp>
      <p:sp>
        <p:nvSpPr>
          <p:cNvPr id="11" name="Shape 8"/>
          <p:cNvSpPr/>
          <p:nvPr/>
        </p:nvSpPr>
        <p:spPr>
          <a:xfrm>
            <a:off x="3827678" y="1051560"/>
            <a:ext cx="1488643" cy="685800"/>
          </a:xfrm>
          <a:prstGeom prst="chevron">
            <a:avLst/>
          </a:prstGeom>
          <a:solidFill>
            <a:srgbClr val="2D74A3"/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9"/>
          <p:cNvSpPr/>
          <p:nvPr/>
        </p:nvSpPr>
        <p:spPr>
          <a:xfrm>
            <a:off x="3900830" y="1161288"/>
            <a:ext cx="1342339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latin typeface="Aptos" pitchFamily="34" charset="0"/>
                <a:ea typeface="Aptos" pitchFamily="34" charset="-122"/>
                <a:cs typeface="Aptos" pitchFamily="34" charset="-120"/>
              </a:rPr>
              <a:t>Interconnessione</a:t>
            </a:r>
            <a:endParaRPr lang="en-US" sz="920" dirty="0"/>
          </a:p>
        </p:txBody>
      </p:sp>
      <p:sp>
        <p:nvSpPr>
          <p:cNvPr id="13" name="Shape 10"/>
          <p:cNvSpPr/>
          <p:nvPr/>
        </p:nvSpPr>
        <p:spPr>
          <a:xfrm>
            <a:off x="5444338" y="1051560"/>
            <a:ext cx="1488643" cy="685800"/>
          </a:xfrm>
          <a:prstGeom prst="chevron">
            <a:avLst/>
          </a:prstGeom>
          <a:solidFill>
            <a:srgbClr val="2D74A3"/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1"/>
          <p:cNvSpPr/>
          <p:nvPr/>
        </p:nvSpPr>
        <p:spPr>
          <a:xfrm>
            <a:off x="5517490" y="1161288"/>
            <a:ext cx="1342339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latin typeface="Aptos" pitchFamily="34" charset="0"/>
                <a:ea typeface="Aptos" pitchFamily="34" charset="-122"/>
                <a:cs typeface="Aptos" pitchFamily="34" charset="-120"/>
              </a:rPr>
              <a:t>Completamento GSE</a:t>
            </a:r>
            <a:endParaRPr lang="en-US" sz="920" dirty="0"/>
          </a:p>
        </p:txBody>
      </p:sp>
      <p:sp>
        <p:nvSpPr>
          <p:cNvPr id="15" name="Shape 12"/>
          <p:cNvSpPr/>
          <p:nvPr/>
        </p:nvSpPr>
        <p:spPr>
          <a:xfrm>
            <a:off x="7060997" y="1051560"/>
            <a:ext cx="1488643" cy="685800"/>
          </a:xfrm>
          <a:prstGeom prst="chevron">
            <a:avLst/>
          </a:prstGeom>
          <a:solidFill>
            <a:srgbClr val="087F5B"/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3"/>
          <p:cNvSpPr/>
          <p:nvPr/>
        </p:nvSpPr>
        <p:spPr>
          <a:xfrm>
            <a:off x="7134149" y="1161288"/>
            <a:ext cx="1342339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latin typeface="Aptos" pitchFamily="34" charset="0"/>
                <a:ea typeface="Aptos" pitchFamily="34" charset="-122"/>
                <a:cs typeface="Aptos" pitchFamily="34" charset="-120"/>
              </a:rPr>
              <a:t>Esito positivo</a:t>
            </a:r>
            <a:endParaRPr lang="en-US" sz="920" dirty="0"/>
          </a:p>
        </p:txBody>
      </p:sp>
      <p:sp>
        <p:nvSpPr>
          <p:cNvPr id="17" name="Shape 14"/>
          <p:cNvSpPr/>
          <p:nvPr/>
        </p:nvSpPr>
        <p:spPr>
          <a:xfrm>
            <a:off x="822960" y="2148840"/>
            <a:ext cx="7498080" cy="960120"/>
          </a:xfrm>
          <a:prstGeom prst="roundRect">
            <a:avLst>
              <a:gd name="adj" fmla="val 7619"/>
            </a:avLst>
          </a:prstGeom>
          <a:solidFill>
            <a:srgbClr val="DCEFFB"/>
          </a:solidFill>
          <a:ln w="12700">
            <a:solidFill>
              <a:srgbClr val="D8DEE6">
                <a:alpha val="8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5"/>
          <p:cNvSpPr/>
          <p:nvPr/>
        </p:nvSpPr>
        <p:spPr>
          <a:xfrm>
            <a:off x="960120" y="2258568"/>
            <a:ext cx="7223760" cy="23774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3B35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Regola operativa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960120" y="2542032"/>
            <a:ext cx="722376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maggiorazione rileva dal periodo d’imposta in cui l’impresa trasmette al GSE la comunicazione di completamento, purché il bene sia entrato in funzione nello stesso periodo, e resta subordinata all’esito positivo del GSE.</a:t>
            </a:r>
            <a:endParaRPr lang="en-US" sz="1100" b="1" dirty="0"/>
          </a:p>
        </p:txBody>
      </p:sp>
      <p:sp>
        <p:nvSpPr>
          <p:cNvPr id="20" name="Shape 17"/>
          <p:cNvSpPr/>
          <p:nvPr/>
        </p:nvSpPr>
        <p:spPr>
          <a:xfrm>
            <a:off x="777240" y="3586808"/>
            <a:ext cx="3794760" cy="402262"/>
          </a:xfrm>
          <a:prstGeom prst="rect">
            <a:avLst/>
          </a:prstGeom>
          <a:solidFill>
            <a:srgbClr val="3B3561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8"/>
          <p:cNvSpPr/>
          <p:nvPr/>
        </p:nvSpPr>
        <p:spPr>
          <a:xfrm>
            <a:off x="822960" y="3694176"/>
            <a:ext cx="3703320" cy="25831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Caso</a:t>
            </a:r>
            <a:endParaRPr lang="en-US" sz="1100" dirty="0"/>
          </a:p>
        </p:txBody>
      </p:sp>
      <p:sp>
        <p:nvSpPr>
          <p:cNvPr id="22" name="Shape 19"/>
          <p:cNvSpPr/>
          <p:nvPr/>
        </p:nvSpPr>
        <p:spPr>
          <a:xfrm>
            <a:off x="4572000" y="3580168"/>
            <a:ext cx="3794759" cy="408902"/>
          </a:xfrm>
          <a:prstGeom prst="rect">
            <a:avLst/>
          </a:prstGeom>
          <a:solidFill>
            <a:srgbClr val="3B3561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20"/>
          <p:cNvSpPr/>
          <p:nvPr/>
        </p:nvSpPr>
        <p:spPr>
          <a:xfrm>
            <a:off x="4617720" y="3694176"/>
            <a:ext cx="3703320" cy="25831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Effetto da presidiare</a:t>
            </a:r>
            <a:endParaRPr lang="en-US" sz="1100" dirty="0"/>
          </a:p>
        </p:txBody>
      </p:sp>
      <p:sp>
        <p:nvSpPr>
          <p:cNvPr id="24" name="Shape 21"/>
          <p:cNvSpPr/>
          <p:nvPr/>
        </p:nvSpPr>
        <p:spPr>
          <a:xfrm>
            <a:off x="777240" y="3989069"/>
            <a:ext cx="3794760" cy="548931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Text 22"/>
          <p:cNvSpPr/>
          <p:nvPr/>
        </p:nvSpPr>
        <p:spPr>
          <a:xfrm>
            <a:off x="822960" y="4025646"/>
            <a:ext cx="3703320" cy="47740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Completamento GSE entro esercizio</a:t>
            </a:r>
            <a:endParaRPr lang="en-US" sz="1100" b="1" dirty="0"/>
          </a:p>
        </p:txBody>
      </p:sp>
      <p:sp>
        <p:nvSpPr>
          <p:cNvPr id="26" name="Shape 23"/>
          <p:cNvSpPr/>
          <p:nvPr/>
        </p:nvSpPr>
        <p:spPr>
          <a:xfrm>
            <a:off x="4572000" y="3989070"/>
            <a:ext cx="3794760" cy="539642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Text 24"/>
          <p:cNvSpPr/>
          <p:nvPr/>
        </p:nvSpPr>
        <p:spPr>
          <a:xfrm>
            <a:off x="4588753" y="4025645"/>
            <a:ext cx="3823727" cy="51398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possibile decorrenza nello stesso periodo, se tutte le condizioni sono soddisfatte</a:t>
            </a:r>
            <a:endParaRPr lang="en-US" sz="1100" b="1" dirty="0"/>
          </a:p>
        </p:txBody>
      </p:sp>
      <p:sp>
        <p:nvSpPr>
          <p:cNvPr id="28" name="Shape 25"/>
          <p:cNvSpPr/>
          <p:nvPr/>
        </p:nvSpPr>
        <p:spPr>
          <a:xfrm>
            <a:off x="777240" y="4539628"/>
            <a:ext cx="3794760" cy="407276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Text 26"/>
          <p:cNvSpPr/>
          <p:nvPr/>
        </p:nvSpPr>
        <p:spPr>
          <a:xfrm>
            <a:off x="793994" y="4486275"/>
            <a:ext cx="3794759" cy="44083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Completamento GSE nell’esercizio successivo</a:t>
            </a:r>
            <a:endParaRPr lang="en-US" sz="1100" b="1" dirty="0"/>
          </a:p>
        </p:txBody>
      </p:sp>
      <p:sp>
        <p:nvSpPr>
          <p:cNvPr id="30" name="Shape 27"/>
          <p:cNvSpPr/>
          <p:nvPr/>
        </p:nvSpPr>
        <p:spPr>
          <a:xfrm>
            <a:off x="4572000" y="4538002"/>
            <a:ext cx="3794759" cy="408902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Text 28"/>
          <p:cNvSpPr/>
          <p:nvPr/>
        </p:nvSpPr>
        <p:spPr>
          <a:xfrm>
            <a:off x="4572000" y="4539628"/>
            <a:ext cx="3748509" cy="41656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rischio slittamento della fruizione della maggiorazione</a:t>
            </a:r>
            <a:endParaRPr lang="en-US" sz="1100" b="1" dirty="0"/>
          </a:p>
        </p:txBody>
      </p:sp>
      <p:sp>
        <p:nvSpPr>
          <p:cNvPr id="32" name="Shape 29"/>
          <p:cNvSpPr/>
          <p:nvPr/>
        </p:nvSpPr>
        <p:spPr>
          <a:xfrm>
            <a:off x="777240" y="4946904"/>
            <a:ext cx="3794760" cy="384416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Text 30"/>
          <p:cNvSpPr/>
          <p:nvPr/>
        </p:nvSpPr>
        <p:spPr>
          <a:xfrm>
            <a:off x="823491" y="5000257"/>
            <a:ext cx="3703320" cy="25831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Mancato esito positivo</a:t>
            </a:r>
            <a:endParaRPr lang="en-US" sz="1100" b="1" dirty="0"/>
          </a:p>
        </p:txBody>
      </p:sp>
      <p:sp>
        <p:nvSpPr>
          <p:cNvPr id="34" name="Shape 31"/>
          <p:cNvSpPr/>
          <p:nvPr/>
        </p:nvSpPr>
        <p:spPr>
          <a:xfrm>
            <a:off x="4588753" y="4946904"/>
            <a:ext cx="3778007" cy="384416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5" name="Text 32"/>
          <p:cNvSpPr/>
          <p:nvPr/>
        </p:nvSpPr>
        <p:spPr>
          <a:xfrm>
            <a:off x="4617720" y="4688585"/>
            <a:ext cx="3703320" cy="679311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endParaRPr lang="en-US" sz="1100" b="1" dirty="0">
              <a:solidFill>
                <a:srgbClr val="1F2933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pPr marL="0" indent="0" algn="ctr">
              <a:buNone/>
            </a:pP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fruizione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non perfezionata</a:t>
            </a:r>
            <a:endParaRPr lang="en-US" sz="1100" b="1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/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3B3561"/>
          </a:solidFill>
          <a:ln w="12700">
            <a:solidFill>
              <a:srgbClr val="3B356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320040" y="109728"/>
            <a:ext cx="763524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Comunicazioni periodiche di monitoraggio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949440" y="146304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i="1" dirty="0">
                <a:solidFill>
                  <a:srgbClr val="D9E8FF"/>
                </a:solidFill>
              </a:rPr>
              <a:t>Fruizione</a:t>
            </a:r>
            <a:endParaRPr lang="en-US" sz="750" dirty="0"/>
          </a:p>
        </p:txBody>
      </p:sp>
      <p:sp>
        <p:nvSpPr>
          <p:cNvPr id="7" name="Shape 4"/>
          <p:cNvSpPr/>
          <p:nvPr/>
        </p:nvSpPr>
        <p:spPr>
          <a:xfrm>
            <a:off x="685800" y="1051560"/>
            <a:ext cx="3566160" cy="960120"/>
          </a:xfrm>
          <a:prstGeom prst="roundRect">
            <a:avLst>
              <a:gd name="adj" fmla="val 7619"/>
            </a:avLst>
          </a:prstGeom>
          <a:solidFill>
            <a:srgbClr val="FFFFFF">
              <a:alpha val="95000"/>
            </a:srgbClr>
          </a:solidFill>
          <a:ln w="15240">
            <a:solidFill>
              <a:srgbClr val="3B3561">
                <a:alpha val="9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777240" y="1161288"/>
            <a:ext cx="3383280" cy="2926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3B356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 gennaio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777240" y="1527048"/>
            <a:ext cx="338328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4E53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stato investimenti, costi sostenuti, previsione utilizzo</a:t>
            </a:r>
            <a:endParaRPr lang="en-US" sz="1100" b="1" dirty="0"/>
          </a:p>
        </p:txBody>
      </p:sp>
      <p:sp>
        <p:nvSpPr>
          <p:cNvPr id="10" name="Shape 7"/>
          <p:cNvSpPr/>
          <p:nvPr/>
        </p:nvSpPr>
        <p:spPr>
          <a:xfrm>
            <a:off x="4754880" y="1051560"/>
            <a:ext cx="3566160" cy="960120"/>
          </a:xfrm>
          <a:prstGeom prst="roundRect">
            <a:avLst>
              <a:gd name="adj" fmla="val 7619"/>
            </a:avLst>
          </a:prstGeom>
          <a:solidFill>
            <a:srgbClr val="FFFFFF">
              <a:alpha val="95000"/>
            </a:srgbClr>
          </a:solidFill>
          <a:ln w="15240">
            <a:solidFill>
              <a:srgbClr val="2D74A3">
                <a:alpha val="9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8"/>
          <p:cNvSpPr/>
          <p:nvPr/>
        </p:nvSpPr>
        <p:spPr>
          <a:xfrm>
            <a:off x="4846320" y="1161288"/>
            <a:ext cx="3383280" cy="2926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2D74A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 giugno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4846320" y="1527048"/>
            <a:ext cx="3383280" cy="4572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4E53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piano ammortamento e quote incentivo per esercizio</a:t>
            </a:r>
            <a:endParaRPr lang="en-US" sz="1100" b="1" dirty="0"/>
          </a:p>
        </p:txBody>
      </p:sp>
      <p:sp>
        <p:nvSpPr>
          <p:cNvPr id="13" name="Text 10"/>
          <p:cNvSpPr/>
          <p:nvPr/>
        </p:nvSpPr>
        <p:spPr>
          <a:xfrm>
            <a:off x="914400" y="2606040"/>
            <a:ext cx="7315200" cy="123444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Gli obblighi periodici si aggiungono alle tre comunicazioni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principali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endParaRPr lang="en-US" sz="1100" b="1" dirty="0"/>
          </a:p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 monitoraggio prosegue durante il periodo di fruizione della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maggiorazione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endParaRPr lang="en-US" sz="1100" b="1" dirty="0"/>
          </a:p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funzione amministrativa deve aggiornare dati su costi, quote, ammortamenti e utilizzo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fiscale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endParaRPr lang="en-US" sz="1100" b="1" dirty="0"/>
          </a:p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 informazioni devono essere coerenti con modello Redditi, cespiti, perizia, certificazione e ricevute GSE</a:t>
            </a:r>
            <a:r>
              <a:rPr lang="en-US" sz="106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endParaRPr lang="en-US" sz="1060" dirty="0"/>
          </a:p>
        </p:txBody>
      </p:sp>
      <p:sp>
        <p:nvSpPr>
          <p:cNvPr id="14" name="Shape 11"/>
          <p:cNvSpPr/>
          <p:nvPr/>
        </p:nvSpPr>
        <p:spPr>
          <a:xfrm>
            <a:off x="1005840" y="4389120"/>
            <a:ext cx="7132320" cy="843608"/>
          </a:xfrm>
          <a:prstGeom prst="roundRect">
            <a:avLst>
              <a:gd name="adj" fmla="val 10667"/>
            </a:avLst>
          </a:prstGeom>
          <a:solidFill>
            <a:srgbClr val="EEF8FF"/>
          </a:solidFill>
          <a:ln w="12700">
            <a:solidFill>
              <a:srgbClr val="D8DEE6">
                <a:alpha val="8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2"/>
          <p:cNvSpPr/>
          <p:nvPr/>
        </p:nvSpPr>
        <p:spPr>
          <a:xfrm>
            <a:off x="1143000" y="4498848"/>
            <a:ext cx="6858000" cy="23774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Scadenziario consigliato</a:t>
            </a:r>
            <a:endParaRPr lang="en-US" sz="1000" dirty="0">
              <a:solidFill>
                <a:srgbClr val="FF0000"/>
              </a:solidFill>
            </a:endParaRPr>
          </a:p>
        </p:txBody>
      </p:sp>
      <p:sp>
        <p:nvSpPr>
          <p:cNvPr id="16" name="Text 13"/>
          <p:cNvSpPr/>
          <p:nvPr/>
        </p:nvSpPr>
        <p:spPr>
          <a:xfrm>
            <a:off x="1143000" y="4782311"/>
            <a:ext cx="6858000" cy="314731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Inserire le comunicazioni periodiche tra gli adempimenti fiscali ordinari: non trattarle come evento straordinario una tantum.</a:t>
            </a:r>
            <a:endParaRPr lang="en-US" sz="1100" b="1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/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3B3561"/>
          </a:solidFill>
          <a:ln w="12700">
            <a:solidFill>
              <a:srgbClr val="3B356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320040" y="109728"/>
            <a:ext cx="763524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Conservazione documentale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949440" y="146304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i="1" dirty="0">
                <a:solidFill>
                  <a:srgbClr val="D9E8FF"/>
                </a:solidFill>
              </a:rPr>
              <a:t>Controlli</a:t>
            </a:r>
            <a:endParaRPr lang="en-US" sz="750" dirty="0"/>
          </a:p>
        </p:txBody>
      </p:sp>
      <p:sp>
        <p:nvSpPr>
          <p:cNvPr id="7" name="Shape 4"/>
          <p:cNvSpPr/>
          <p:nvPr/>
        </p:nvSpPr>
        <p:spPr>
          <a:xfrm>
            <a:off x="594360" y="1005840"/>
            <a:ext cx="3977640" cy="424543"/>
          </a:xfrm>
          <a:prstGeom prst="rect">
            <a:avLst/>
          </a:prstGeom>
          <a:solidFill>
            <a:srgbClr val="3B3561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640080" y="1042416"/>
            <a:ext cx="3886200" cy="351391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Area fascicolo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4572000" y="1005840"/>
            <a:ext cx="3977640" cy="424543"/>
          </a:xfrm>
          <a:prstGeom prst="rect">
            <a:avLst/>
          </a:prstGeom>
          <a:solidFill>
            <a:srgbClr val="3B3561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7"/>
          <p:cNvSpPr/>
          <p:nvPr/>
        </p:nvSpPr>
        <p:spPr>
          <a:xfrm>
            <a:off x="4617720" y="1042416"/>
            <a:ext cx="3886200" cy="351391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Documenti da conservare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594360" y="1430383"/>
            <a:ext cx="3977640" cy="424543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9"/>
          <p:cNvSpPr/>
          <p:nvPr/>
        </p:nvSpPr>
        <p:spPr>
          <a:xfrm>
            <a:off x="640080" y="1466959"/>
            <a:ext cx="3886200" cy="351391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Pratica GSE</a:t>
            </a:r>
            <a:endParaRPr lang="en-US" sz="1100" b="1" dirty="0"/>
          </a:p>
        </p:txBody>
      </p:sp>
      <p:sp>
        <p:nvSpPr>
          <p:cNvPr id="13" name="Shape 10"/>
          <p:cNvSpPr/>
          <p:nvPr/>
        </p:nvSpPr>
        <p:spPr>
          <a:xfrm>
            <a:off x="4572000" y="1430383"/>
            <a:ext cx="3977640" cy="424543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1"/>
          <p:cNvSpPr/>
          <p:nvPr/>
        </p:nvSpPr>
        <p:spPr>
          <a:xfrm>
            <a:off x="4617720" y="1466959"/>
            <a:ext cx="3886200" cy="351391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preventiva, conferma, completamento, ricevute, esiti, integrazioni</a:t>
            </a:r>
            <a:endParaRPr lang="en-US" sz="1100" b="1" dirty="0"/>
          </a:p>
        </p:txBody>
      </p:sp>
      <p:sp>
        <p:nvSpPr>
          <p:cNvPr id="15" name="Shape 12"/>
          <p:cNvSpPr/>
          <p:nvPr/>
        </p:nvSpPr>
        <p:spPr>
          <a:xfrm>
            <a:off x="594360" y="1854926"/>
            <a:ext cx="3977640" cy="424543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3"/>
          <p:cNvSpPr/>
          <p:nvPr/>
        </p:nvSpPr>
        <p:spPr>
          <a:xfrm>
            <a:off x="640080" y="1891502"/>
            <a:ext cx="3886200" cy="351391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Contrattuale</a:t>
            </a:r>
            <a:endParaRPr lang="en-US" sz="1100" b="1" dirty="0">
              <a:solidFill>
                <a:srgbClr val="1F2933"/>
              </a:solidFill>
              <a:latin typeface="Aptos" pitchFamily="34" charset="0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4572000" y="1854926"/>
            <a:ext cx="3977640" cy="424543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5"/>
          <p:cNvSpPr/>
          <p:nvPr/>
        </p:nvSpPr>
        <p:spPr>
          <a:xfrm>
            <a:off x="4617720" y="1891502"/>
            <a:ext cx="3886200" cy="351391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ordini, contratti, leasing, conferme fornitore</a:t>
            </a:r>
            <a:endParaRPr lang="en-US" sz="1100" b="1" dirty="0"/>
          </a:p>
        </p:txBody>
      </p:sp>
      <p:sp>
        <p:nvSpPr>
          <p:cNvPr id="19" name="Shape 16"/>
          <p:cNvSpPr/>
          <p:nvPr/>
        </p:nvSpPr>
        <p:spPr>
          <a:xfrm>
            <a:off x="594360" y="2279469"/>
            <a:ext cx="3977640" cy="424543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7"/>
          <p:cNvSpPr/>
          <p:nvPr/>
        </p:nvSpPr>
        <p:spPr>
          <a:xfrm>
            <a:off x="640080" y="2316045"/>
            <a:ext cx="3886200" cy="351391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indent="0">
              <a:buNone/>
            </a:pP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Contabile</a:t>
            </a:r>
            <a:endParaRPr lang="en-US" sz="1100" b="1" dirty="0">
              <a:solidFill>
                <a:srgbClr val="1F2933"/>
              </a:solidFill>
              <a:latin typeface="Aptos" pitchFamily="34" charset="0"/>
            </a:endParaRPr>
          </a:p>
        </p:txBody>
      </p:sp>
      <p:sp>
        <p:nvSpPr>
          <p:cNvPr id="21" name="Shape 18"/>
          <p:cNvSpPr/>
          <p:nvPr/>
        </p:nvSpPr>
        <p:spPr>
          <a:xfrm>
            <a:off x="4572000" y="2279469"/>
            <a:ext cx="3977640" cy="424543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19"/>
          <p:cNvSpPr/>
          <p:nvPr/>
        </p:nvSpPr>
        <p:spPr>
          <a:xfrm>
            <a:off x="4617720" y="2316045"/>
            <a:ext cx="3886200" cy="351391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fatture, DDT, pagamenti, cespiti, riconciliazioni</a:t>
            </a:r>
            <a:endParaRPr lang="en-US" sz="1100" b="1" dirty="0"/>
          </a:p>
        </p:txBody>
      </p:sp>
      <p:sp>
        <p:nvSpPr>
          <p:cNvPr id="23" name="Shape 20"/>
          <p:cNvSpPr/>
          <p:nvPr/>
        </p:nvSpPr>
        <p:spPr>
          <a:xfrm>
            <a:off x="594360" y="2704011"/>
            <a:ext cx="3977640" cy="424543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1"/>
          <p:cNvSpPr/>
          <p:nvPr/>
        </p:nvSpPr>
        <p:spPr>
          <a:xfrm>
            <a:off x="640080" y="2740587"/>
            <a:ext cx="3886200" cy="351391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Tecnica</a:t>
            </a:r>
          </a:p>
        </p:txBody>
      </p:sp>
      <p:sp>
        <p:nvSpPr>
          <p:cNvPr id="25" name="Shape 22"/>
          <p:cNvSpPr/>
          <p:nvPr/>
        </p:nvSpPr>
        <p:spPr>
          <a:xfrm>
            <a:off x="4572000" y="2704011"/>
            <a:ext cx="3977640" cy="424543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3"/>
          <p:cNvSpPr/>
          <p:nvPr/>
        </p:nvSpPr>
        <p:spPr>
          <a:xfrm>
            <a:off x="4617720" y="2740587"/>
            <a:ext cx="3886200" cy="351391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perizia asseverata, analisi tecnica, evidenze interconnessione</a:t>
            </a:r>
            <a:endParaRPr lang="en-US" sz="1100" b="1" dirty="0"/>
          </a:p>
        </p:txBody>
      </p:sp>
      <p:sp>
        <p:nvSpPr>
          <p:cNvPr id="27" name="Shape 24"/>
          <p:cNvSpPr/>
          <p:nvPr/>
        </p:nvSpPr>
        <p:spPr>
          <a:xfrm>
            <a:off x="594360" y="3128554"/>
            <a:ext cx="3977640" cy="424543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5"/>
          <p:cNvSpPr/>
          <p:nvPr/>
        </p:nvSpPr>
        <p:spPr>
          <a:xfrm>
            <a:off x="640080" y="3165130"/>
            <a:ext cx="3886200" cy="351391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indent="0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FER</a:t>
            </a:r>
          </a:p>
        </p:txBody>
      </p:sp>
      <p:sp>
        <p:nvSpPr>
          <p:cNvPr id="29" name="Shape 26"/>
          <p:cNvSpPr/>
          <p:nvPr/>
        </p:nvSpPr>
        <p:spPr>
          <a:xfrm>
            <a:off x="4572000" y="3128554"/>
            <a:ext cx="3977640" cy="424543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Text 27"/>
          <p:cNvSpPr/>
          <p:nvPr/>
        </p:nvSpPr>
        <p:spPr>
          <a:xfrm>
            <a:off x="4617720" y="3165130"/>
            <a:ext cx="3886200" cy="351391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progetto, POD, consumi, producibilità, fine lavori, accumuli</a:t>
            </a:r>
            <a:endParaRPr lang="en-US" sz="1100" b="1" dirty="0"/>
          </a:p>
        </p:txBody>
      </p:sp>
      <p:sp>
        <p:nvSpPr>
          <p:cNvPr id="31" name="Shape 28"/>
          <p:cNvSpPr/>
          <p:nvPr/>
        </p:nvSpPr>
        <p:spPr>
          <a:xfrm>
            <a:off x="594360" y="3553097"/>
            <a:ext cx="3977640" cy="424543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Text 29"/>
          <p:cNvSpPr/>
          <p:nvPr/>
        </p:nvSpPr>
        <p:spPr>
          <a:xfrm>
            <a:off x="640080" y="3589673"/>
            <a:ext cx="3886200" cy="351391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Fiscale</a:t>
            </a:r>
            <a:endParaRPr lang="en-US" sz="1100" b="1" dirty="0">
              <a:solidFill>
                <a:srgbClr val="1F2933"/>
              </a:solidFill>
              <a:latin typeface="Aptos" pitchFamily="34" charset="0"/>
            </a:endParaRPr>
          </a:p>
        </p:txBody>
      </p:sp>
      <p:sp>
        <p:nvSpPr>
          <p:cNvPr id="33" name="Shape 30"/>
          <p:cNvSpPr/>
          <p:nvPr/>
        </p:nvSpPr>
        <p:spPr>
          <a:xfrm>
            <a:off x="4572000" y="3553097"/>
            <a:ext cx="3977640" cy="424543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Text 31"/>
          <p:cNvSpPr/>
          <p:nvPr/>
        </p:nvSpPr>
        <p:spPr>
          <a:xfrm>
            <a:off x="4617720" y="3589673"/>
            <a:ext cx="3886200" cy="351391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piani ammortamento, quote maggiorazione, dichiarazioni</a:t>
            </a:r>
            <a:endParaRPr lang="en-US" sz="1100" b="1" dirty="0"/>
          </a:p>
        </p:txBody>
      </p:sp>
      <p:sp>
        <p:nvSpPr>
          <p:cNvPr id="35" name="Shape 32"/>
          <p:cNvSpPr/>
          <p:nvPr/>
        </p:nvSpPr>
        <p:spPr>
          <a:xfrm>
            <a:off x="914400" y="4434839"/>
            <a:ext cx="7315200" cy="992777"/>
          </a:xfrm>
          <a:prstGeom prst="roundRect">
            <a:avLst>
              <a:gd name="adj" fmla="val 10000"/>
            </a:avLst>
          </a:prstGeom>
          <a:solidFill>
            <a:srgbClr val="DCEFFB"/>
          </a:solidFill>
          <a:ln w="12700">
            <a:solidFill>
              <a:srgbClr val="D8DEE6">
                <a:alpha val="8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Text 33"/>
          <p:cNvSpPr/>
          <p:nvPr/>
        </p:nvSpPr>
        <p:spPr>
          <a:xfrm>
            <a:off x="1051560" y="4544568"/>
            <a:ext cx="7040880" cy="23774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N.B.</a:t>
            </a:r>
            <a:endParaRPr lang="en-US" sz="1000" dirty="0">
              <a:solidFill>
                <a:srgbClr val="FF0000"/>
              </a:solidFill>
            </a:endParaRPr>
          </a:p>
        </p:txBody>
      </p:sp>
      <p:sp>
        <p:nvSpPr>
          <p:cNvPr id="37" name="Text 34"/>
          <p:cNvSpPr/>
          <p:nvPr/>
        </p:nvSpPr>
        <p:spPr>
          <a:xfrm>
            <a:off x="1051560" y="4828031"/>
            <a:ext cx="7040880" cy="411479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 fascicolo incompleto rende difficile dimostrare la spettanza del beneficio anche se l’investimento è stato effettivamente realizzato</a:t>
            </a:r>
            <a:r>
              <a:rPr lang="en-US" sz="92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endParaRPr lang="en-US" sz="92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/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3B3561"/>
          </a:solidFill>
          <a:ln w="12700">
            <a:solidFill>
              <a:srgbClr val="3B356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320040" y="109728"/>
            <a:ext cx="763524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Controlli GSE e integrazioni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949440" y="146304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i="1" dirty="0">
                <a:solidFill>
                  <a:srgbClr val="D9E8FF"/>
                </a:solidFill>
              </a:rPr>
              <a:t>Controlli</a:t>
            </a:r>
            <a:endParaRPr lang="en-US" sz="750" dirty="0"/>
          </a:p>
        </p:txBody>
      </p:sp>
      <p:sp>
        <p:nvSpPr>
          <p:cNvPr id="7" name="Shape 4"/>
          <p:cNvSpPr/>
          <p:nvPr/>
        </p:nvSpPr>
        <p:spPr>
          <a:xfrm>
            <a:off x="594360" y="1097280"/>
            <a:ext cx="1488643" cy="731520"/>
          </a:xfrm>
          <a:prstGeom prst="chevron">
            <a:avLst/>
          </a:prstGeom>
          <a:solidFill>
            <a:srgbClr val="2D74A3"/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667512" y="1207008"/>
            <a:ext cx="1342339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latin typeface="Aptos" pitchFamily="34" charset="0"/>
                <a:ea typeface="Aptos" pitchFamily="34" charset="-122"/>
                <a:cs typeface="Aptos" pitchFamily="34" charset="-120"/>
              </a:rPr>
              <a:t>Ricevuta</a:t>
            </a:r>
            <a:endParaRPr lang="en-US" sz="920" dirty="0"/>
          </a:p>
        </p:txBody>
      </p:sp>
      <p:sp>
        <p:nvSpPr>
          <p:cNvPr id="9" name="Shape 6"/>
          <p:cNvSpPr/>
          <p:nvPr/>
        </p:nvSpPr>
        <p:spPr>
          <a:xfrm>
            <a:off x="2211019" y="1097280"/>
            <a:ext cx="1488643" cy="731520"/>
          </a:xfrm>
          <a:prstGeom prst="chevron">
            <a:avLst/>
          </a:prstGeom>
          <a:solidFill>
            <a:srgbClr val="2D74A3"/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7"/>
          <p:cNvSpPr/>
          <p:nvPr/>
        </p:nvSpPr>
        <p:spPr>
          <a:xfrm>
            <a:off x="2284171" y="1207008"/>
            <a:ext cx="1342339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latin typeface="Aptos" pitchFamily="34" charset="0"/>
                <a:ea typeface="Aptos" pitchFamily="34" charset="-122"/>
                <a:cs typeface="Aptos" pitchFamily="34" charset="-120"/>
              </a:rPr>
              <a:t>Verifica dati</a:t>
            </a:r>
            <a:endParaRPr lang="en-US" sz="920" dirty="0"/>
          </a:p>
        </p:txBody>
      </p:sp>
      <p:sp>
        <p:nvSpPr>
          <p:cNvPr id="11" name="Shape 8"/>
          <p:cNvSpPr/>
          <p:nvPr/>
        </p:nvSpPr>
        <p:spPr>
          <a:xfrm>
            <a:off x="3827678" y="1097280"/>
            <a:ext cx="1488643" cy="731520"/>
          </a:xfrm>
          <a:prstGeom prst="chevron">
            <a:avLst/>
          </a:prstGeom>
          <a:solidFill>
            <a:srgbClr val="2D74A3"/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9"/>
          <p:cNvSpPr/>
          <p:nvPr/>
        </p:nvSpPr>
        <p:spPr>
          <a:xfrm>
            <a:off x="3900830" y="1207008"/>
            <a:ext cx="1342339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latin typeface="Aptos" pitchFamily="34" charset="0"/>
                <a:ea typeface="Aptos" pitchFamily="34" charset="-122"/>
                <a:cs typeface="Aptos" pitchFamily="34" charset="-120"/>
              </a:rPr>
              <a:t>Richiesta integrazione</a:t>
            </a:r>
            <a:endParaRPr lang="en-US" sz="920" dirty="0"/>
          </a:p>
        </p:txBody>
      </p:sp>
      <p:sp>
        <p:nvSpPr>
          <p:cNvPr id="13" name="Shape 10"/>
          <p:cNvSpPr/>
          <p:nvPr/>
        </p:nvSpPr>
        <p:spPr>
          <a:xfrm>
            <a:off x="5444338" y="1097280"/>
            <a:ext cx="1488643" cy="731520"/>
          </a:xfrm>
          <a:prstGeom prst="chevron">
            <a:avLst/>
          </a:prstGeom>
          <a:solidFill>
            <a:srgbClr val="2D74A3"/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1"/>
          <p:cNvSpPr/>
          <p:nvPr/>
        </p:nvSpPr>
        <p:spPr>
          <a:xfrm>
            <a:off x="5517490" y="1207008"/>
            <a:ext cx="1342339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latin typeface="Aptos" pitchFamily="34" charset="0"/>
                <a:ea typeface="Aptos" pitchFamily="34" charset="-122"/>
                <a:cs typeface="Aptos" pitchFamily="34" charset="-120"/>
              </a:rPr>
              <a:t>Risposta impresa</a:t>
            </a:r>
            <a:endParaRPr lang="en-US" sz="920" dirty="0"/>
          </a:p>
        </p:txBody>
      </p:sp>
      <p:sp>
        <p:nvSpPr>
          <p:cNvPr id="15" name="Shape 12"/>
          <p:cNvSpPr/>
          <p:nvPr/>
        </p:nvSpPr>
        <p:spPr>
          <a:xfrm>
            <a:off x="7060997" y="1097280"/>
            <a:ext cx="1488643" cy="731520"/>
          </a:xfrm>
          <a:prstGeom prst="chevron">
            <a:avLst/>
          </a:prstGeom>
          <a:solidFill>
            <a:srgbClr val="087F5B"/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3"/>
          <p:cNvSpPr/>
          <p:nvPr/>
        </p:nvSpPr>
        <p:spPr>
          <a:xfrm>
            <a:off x="7134149" y="1207008"/>
            <a:ext cx="1342339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Esito</a:t>
            </a:r>
            <a:endParaRPr lang="en-US" sz="920" dirty="0"/>
          </a:p>
        </p:txBody>
      </p:sp>
      <p:sp>
        <p:nvSpPr>
          <p:cNvPr id="17" name="Shape 14"/>
          <p:cNvSpPr/>
          <p:nvPr/>
        </p:nvSpPr>
        <p:spPr>
          <a:xfrm>
            <a:off x="822960" y="2423160"/>
            <a:ext cx="3749040" cy="384048"/>
          </a:xfrm>
          <a:prstGeom prst="rect">
            <a:avLst/>
          </a:prstGeom>
          <a:solidFill>
            <a:srgbClr val="3B3561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5"/>
          <p:cNvSpPr/>
          <p:nvPr/>
        </p:nvSpPr>
        <p:spPr>
          <a:xfrm>
            <a:off x="868680" y="2459736"/>
            <a:ext cx="3657600" cy="31089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Evento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4572000" y="2423160"/>
            <a:ext cx="3749040" cy="384048"/>
          </a:xfrm>
          <a:prstGeom prst="rect">
            <a:avLst/>
          </a:prstGeom>
          <a:solidFill>
            <a:srgbClr val="3B3561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7"/>
          <p:cNvSpPr/>
          <p:nvPr/>
        </p:nvSpPr>
        <p:spPr>
          <a:xfrm>
            <a:off x="4617720" y="2459736"/>
            <a:ext cx="3657600" cy="31089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Azione amministrativa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822960" y="2807208"/>
            <a:ext cx="374904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19"/>
          <p:cNvSpPr/>
          <p:nvPr/>
        </p:nvSpPr>
        <p:spPr>
          <a:xfrm>
            <a:off x="868680" y="2843784"/>
            <a:ext cx="3657600" cy="31089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Ricezione richiesta integrazione</a:t>
            </a:r>
            <a:endParaRPr lang="en-US" sz="1100" b="1" dirty="0"/>
          </a:p>
        </p:txBody>
      </p:sp>
      <p:sp>
        <p:nvSpPr>
          <p:cNvPr id="23" name="Shape 20"/>
          <p:cNvSpPr/>
          <p:nvPr/>
        </p:nvSpPr>
        <p:spPr>
          <a:xfrm>
            <a:off x="4572000" y="2807208"/>
            <a:ext cx="374904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1"/>
          <p:cNvSpPr/>
          <p:nvPr/>
        </p:nvSpPr>
        <p:spPr>
          <a:xfrm>
            <a:off x="4617720" y="2843784"/>
            <a:ext cx="3657600" cy="31089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assegnare subito responsabile e deadline</a:t>
            </a:r>
          </a:p>
        </p:txBody>
      </p:sp>
      <p:sp>
        <p:nvSpPr>
          <p:cNvPr id="25" name="Shape 22"/>
          <p:cNvSpPr/>
          <p:nvPr/>
        </p:nvSpPr>
        <p:spPr>
          <a:xfrm>
            <a:off x="822960" y="3191256"/>
            <a:ext cx="3749040" cy="384048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3"/>
          <p:cNvSpPr/>
          <p:nvPr/>
        </p:nvSpPr>
        <p:spPr>
          <a:xfrm>
            <a:off x="868680" y="3227832"/>
            <a:ext cx="3657600" cy="31089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Raccolta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documenti</a:t>
            </a:r>
            <a:endParaRPr lang="en-US" sz="1100" b="1" dirty="0">
              <a:solidFill>
                <a:srgbClr val="1F2933"/>
              </a:solidFill>
              <a:latin typeface="Aptos" pitchFamily="34" charset="0"/>
            </a:endParaRPr>
          </a:p>
        </p:txBody>
      </p:sp>
      <p:sp>
        <p:nvSpPr>
          <p:cNvPr id="27" name="Shape 24"/>
          <p:cNvSpPr/>
          <p:nvPr/>
        </p:nvSpPr>
        <p:spPr>
          <a:xfrm>
            <a:off x="4572000" y="3191256"/>
            <a:ext cx="3749040" cy="384048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5"/>
          <p:cNvSpPr/>
          <p:nvPr/>
        </p:nvSpPr>
        <p:spPr>
          <a:xfrm>
            <a:off x="4617720" y="3227832"/>
            <a:ext cx="3657600" cy="31089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/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coinvolgere tecnico, revisore,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fornitore</a:t>
            </a:r>
            <a:endParaRPr lang="en-US" sz="1100" b="1" dirty="0">
              <a:solidFill>
                <a:srgbClr val="1F2933"/>
              </a:solidFill>
              <a:latin typeface="Aptos" pitchFamily="34" charset="0"/>
            </a:endParaRPr>
          </a:p>
        </p:txBody>
      </p:sp>
      <p:sp>
        <p:nvSpPr>
          <p:cNvPr id="29" name="Shape 26"/>
          <p:cNvSpPr/>
          <p:nvPr/>
        </p:nvSpPr>
        <p:spPr>
          <a:xfrm>
            <a:off x="822960" y="3575304"/>
            <a:ext cx="374904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Text 27"/>
          <p:cNvSpPr/>
          <p:nvPr/>
        </p:nvSpPr>
        <p:spPr>
          <a:xfrm>
            <a:off x="868680" y="3611880"/>
            <a:ext cx="3657600" cy="31089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indent="0">
              <a:buNone/>
            </a:pP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Invio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integrazione</a:t>
            </a:r>
            <a:endParaRPr lang="en-US" sz="1100" b="1" dirty="0">
              <a:solidFill>
                <a:srgbClr val="1F2933"/>
              </a:solidFill>
              <a:latin typeface="Aptos" pitchFamily="34" charset="0"/>
            </a:endParaRPr>
          </a:p>
        </p:txBody>
      </p:sp>
      <p:sp>
        <p:nvSpPr>
          <p:cNvPr id="31" name="Shape 28"/>
          <p:cNvSpPr/>
          <p:nvPr/>
        </p:nvSpPr>
        <p:spPr>
          <a:xfrm>
            <a:off x="4572000" y="3575304"/>
            <a:ext cx="3749040" cy="384048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Text 29"/>
          <p:cNvSpPr/>
          <p:nvPr/>
        </p:nvSpPr>
        <p:spPr>
          <a:xfrm>
            <a:off x="4617720" y="3611880"/>
            <a:ext cx="3657600" cy="31089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rispondere entro il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termine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indicato</a:t>
            </a:r>
            <a:endParaRPr lang="en-US" sz="1100" b="1" dirty="0">
              <a:solidFill>
                <a:srgbClr val="1F2933"/>
              </a:solidFill>
              <a:latin typeface="Aptos" pitchFamily="34" charset="0"/>
            </a:endParaRPr>
          </a:p>
        </p:txBody>
      </p:sp>
      <p:sp>
        <p:nvSpPr>
          <p:cNvPr id="33" name="Shape 30"/>
          <p:cNvSpPr/>
          <p:nvPr/>
        </p:nvSpPr>
        <p:spPr>
          <a:xfrm>
            <a:off x="822960" y="3959352"/>
            <a:ext cx="3749040" cy="384048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Text 31"/>
          <p:cNvSpPr/>
          <p:nvPr/>
        </p:nvSpPr>
        <p:spPr>
          <a:xfrm>
            <a:off x="868680" y="3995928"/>
            <a:ext cx="3657600" cy="31089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Esito finale</a:t>
            </a:r>
          </a:p>
        </p:txBody>
      </p:sp>
      <p:sp>
        <p:nvSpPr>
          <p:cNvPr id="35" name="Shape 32"/>
          <p:cNvSpPr/>
          <p:nvPr/>
        </p:nvSpPr>
        <p:spPr>
          <a:xfrm>
            <a:off x="4572000" y="3959352"/>
            <a:ext cx="3749040" cy="384048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Text 33"/>
          <p:cNvSpPr/>
          <p:nvPr/>
        </p:nvSpPr>
        <p:spPr>
          <a:xfrm>
            <a:off x="4617720" y="3995928"/>
            <a:ext cx="3657600" cy="310896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/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archiviare in fascicolo e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aggiornare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scadenziario</a:t>
            </a:r>
            <a:endParaRPr lang="en-US" sz="1100" b="1" dirty="0">
              <a:solidFill>
                <a:srgbClr val="1F2933"/>
              </a:solidFill>
              <a:latin typeface="Aptos" pitchFamily="34" charset="0"/>
            </a:endParaRPr>
          </a:p>
        </p:txBody>
      </p:sp>
      <p:sp>
        <p:nvSpPr>
          <p:cNvPr id="37" name="Shape 34"/>
          <p:cNvSpPr/>
          <p:nvPr/>
        </p:nvSpPr>
        <p:spPr>
          <a:xfrm>
            <a:off x="1005840" y="4709160"/>
            <a:ext cx="7132320" cy="594360"/>
          </a:xfrm>
          <a:prstGeom prst="roundRect">
            <a:avLst>
              <a:gd name="adj" fmla="val 12308"/>
            </a:avLst>
          </a:prstGeom>
          <a:solidFill>
            <a:srgbClr val="EEF8FF"/>
          </a:solidFill>
          <a:ln w="12700">
            <a:solidFill>
              <a:srgbClr val="D8DEE6">
                <a:alpha val="8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Text 35"/>
          <p:cNvSpPr/>
          <p:nvPr/>
        </p:nvSpPr>
        <p:spPr>
          <a:xfrm>
            <a:off x="1143000" y="4818888"/>
            <a:ext cx="6858000" cy="23774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Termini brevi</a:t>
            </a:r>
            <a:endParaRPr lang="en-US" sz="1100" dirty="0">
              <a:solidFill>
                <a:srgbClr val="FF0000"/>
              </a:solidFill>
            </a:endParaRPr>
          </a:p>
        </p:txBody>
      </p:sp>
      <p:sp>
        <p:nvSpPr>
          <p:cNvPr id="39" name="Text 36"/>
          <p:cNvSpPr/>
          <p:nvPr/>
        </p:nvSpPr>
        <p:spPr>
          <a:xfrm>
            <a:off x="1143000" y="5102352"/>
            <a:ext cx="6858000" cy="20116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documentazione non va cercata dopo la richiesta del GSE: deve essere già pronta o facilmente reperibile</a:t>
            </a:r>
            <a:r>
              <a:rPr lang="en-US" sz="8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endParaRPr lang="en-US" sz="800" b="1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/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3B3561"/>
          </a:solidFill>
          <a:ln w="12700">
            <a:solidFill>
              <a:srgbClr val="3B356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320040" y="109728"/>
            <a:ext cx="763524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Cause di decadenza e recupero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949440" y="146304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i="1" dirty="0">
                <a:solidFill>
                  <a:srgbClr val="D9E8FF"/>
                </a:solidFill>
              </a:rPr>
              <a:t>Controlli</a:t>
            </a:r>
            <a:endParaRPr lang="en-US" sz="750" dirty="0"/>
          </a:p>
        </p:txBody>
      </p:sp>
      <p:sp>
        <p:nvSpPr>
          <p:cNvPr id="7" name="Text 4"/>
          <p:cNvSpPr/>
          <p:nvPr/>
        </p:nvSpPr>
        <p:spPr>
          <a:xfrm>
            <a:off x="685800" y="1051560"/>
            <a:ext cx="4572000" cy="2926080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/>
          </a:bodyPr>
          <a:lstStyle/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Assenza dei requisiti soggettivi o oggettivi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dell’investimento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endParaRPr lang="en-US" sz="1100" b="1" dirty="0"/>
          </a:p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Dichiarazioni non veritiere o documentazione non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idonea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endParaRPr lang="en-US" sz="1100" b="1" dirty="0"/>
          </a:p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Mancata conservazione della documentazione necessaria ai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controlli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endParaRPr lang="en-US" sz="1100" b="1" dirty="0"/>
          </a:p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Cessione del bene o destinazione a strutture produttive estere, salvo regole di sostituzione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applicabili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endParaRPr lang="en-US" sz="1100" b="1" dirty="0"/>
          </a:p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Inosservanza degli obblighi procedurali o mancata risposta alle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integrazioni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endParaRPr lang="en-US" sz="1100" b="1" dirty="0"/>
          </a:p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Fruizione indebita del beneficio, con possibile recupero da parte dell’Amministrazione finanziaria.</a:t>
            </a:r>
            <a:endParaRPr lang="en-US" sz="1100" b="1" dirty="0"/>
          </a:p>
        </p:txBody>
      </p:sp>
      <p:sp>
        <p:nvSpPr>
          <p:cNvPr id="8" name="Shape 5"/>
          <p:cNvSpPr/>
          <p:nvPr/>
        </p:nvSpPr>
        <p:spPr>
          <a:xfrm>
            <a:off x="5532120" y="1234440"/>
            <a:ext cx="2743200" cy="1463040"/>
          </a:xfrm>
          <a:prstGeom prst="roundRect">
            <a:avLst>
              <a:gd name="adj" fmla="val 5000"/>
            </a:avLst>
          </a:prstGeom>
          <a:solidFill>
            <a:srgbClr val="DCEFFB"/>
          </a:solidFill>
          <a:ln w="12700">
            <a:solidFill>
              <a:srgbClr val="D8DEE6">
                <a:alpha val="8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6"/>
          <p:cNvSpPr/>
          <p:nvPr/>
        </p:nvSpPr>
        <p:spPr>
          <a:xfrm>
            <a:off x="5669280" y="1344168"/>
            <a:ext cx="2468880" cy="23774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N.B.</a:t>
            </a:r>
            <a:endParaRPr lang="en-US" sz="1000" dirty="0">
              <a:solidFill>
                <a:srgbClr val="FF0000"/>
              </a:solidFill>
            </a:endParaRPr>
          </a:p>
        </p:txBody>
      </p:sp>
      <p:sp>
        <p:nvSpPr>
          <p:cNvPr id="10" name="Text 7"/>
          <p:cNvSpPr/>
          <p:nvPr/>
        </p:nvSpPr>
        <p:spPr>
          <a:xfrm>
            <a:off x="5669280" y="1627632"/>
            <a:ext cx="2468880" cy="9601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 rischio non è solo fiscale: è anche procedurale e documentale. </a:t>
            </a:r>
          </a:p>
          <a:p>
            <a:pPr marL="0" indent="0" algn="l">
              <a:buNone/>
            </a:pPr>
            <a:endParaRPr lang="en-US" sz="1100" b="1" dirty="0">
              <a:solidFill>
                <a:srgbClr val="1F2933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compliance deve essere impostata dall’inizio.</a:t>
            </a:r>
            <a:endParaRPr lang="en-US" sz="1100" b="1" dirty="0"/>
          </a:p>
        </p:txBody>
      </p:sp>
      <p:sp>
        <p:nvSpPr>
          <p:cNvPr id="11" name="Shape 8"/>
          <p:cNvSpPr/>
          <p:nvPr/>
        </p:nvSpPr>
        <p:spPr>
          <a:xfrm>
            <a:off x="5532120" y="3108960"/>
            <a:ext cx="2743200" cy="914400"/>
          </a:xfrm>
          <a:prstGeom prst="roundRect">
            <a:avLst>
              <a:gd name="adj" fmla="val 8000"/>
            </a:avLst>
          </a:prstGeom>
          <a:solidFill>
            <a:srgbClr val="FFFFFF">
              <a:alpha val="95000"/>
            </a:srgbClr>
          </a:solidFill>
          <a:ln w="15240">
            <a:solidFill>
              <a:srgbClr val="B42318">
                <a:alpha val="9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9"/>
          <p:cNvSpPr/>
          <p:nvPr/>
        </p:nvSpPr>
        <p:spPr>
          <a:xfrm>
            <a:off x="5623560" y="3218688"/>
            <a:ext cx="2560320" cy="29260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B4231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Decadenza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5623560" y="3584448"/>
            <a:ext cx="2560320" cy="41148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4E53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perdita totale o parziale del beneficio</a:t>
            </a:r>
            <a:endParaRPr lang="en-US" sz="1100" b="1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/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3B3561"/>
          </a:solidFill>
          <a:ln w="12700">
            <a:solidFill>
              <a:srgbClr val="3B356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320040" y="109728"/>
            <a:ext cx="763524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Errori frequenti da evitare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949440" y="146304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i="1" dirty="0">
                <a:solidFill>
                  <a:srgbClr val="D9E8FF"/>
                </a:solidFill>
              </a:rPr>
              <a:t>Criticità</a:t>
            </a:r>
            <a:endParaRPr lang="en-US" sz="750" dirty="0"/>
          </a:p>
        </p:txBody>
      </p:sp>
      <p:sp>
        <p:nvSpPr>
          <p:cNvPr id="7" name="Shape 4"/>
          <p:cNvSpPr/>
          <p:nvPr/>
        </p:nvSpPr>
        <p:spPr>
          <a:xfrm>
            <a:off x="594360" y="1051560"/>
            <a:ext cx="3977640" cy="398417"/>
          </a:xfrm>
          <a:prstGeom prst="rect">
            <a:avLst/>
          </a:prstGeom>
          <a:solidFill>
            <a:srgbClr val="3B3561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640080" y="1088136"/>
            <a:ext cx="3886200" cy="325265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Errore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4572000" y="1051560"/>
            <a:ext cx="3977640" cy="398417"/>
          </a:xfrm>
          <a:prstGeom prst="rect">
            <a:avLst/>
          </a:prstGeom>
          <a:solidFill>
            <a:srgbClr val="3B3561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7"/>
          <p:cNvSpPr/>
          <p:nvPr/>
        </p:nvSpPr>
        <p:spPr>
          <a:xfrm>
            <a:off x="4617720" y="1088136"/>
            <a:ext cx="3886200" cy="325265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Effetto potenziale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594360" y="1449977"/>
            <a:ext cx="3977640" cy="398417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9"/>
          <p:cNvSpPr/>
          <p:nvPr/>
        </p:nvSpPr>
        <p:spPr>
          <a:xfrm>
            <a:off x="640080" y="1486553"/>
            <a:ext cx="3886200" cy="325265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Classificare il bene senza supporto tecnico</a:t>
            </a:r>
            <a:endParaRPr lang="en-US" sz="1100" b="1" dirty="0"/>
          </a:p>
        </p:txBody>
      </p:sp>
      <p:sp>
        <p:nvSpPr>
          <p:cNvPr id="13" name="Shape 10"/>
          <p:cNvSpPr/>
          <p:nvPr/>
        </p:nvSpPr>
        <p:spPr>
          <a:xfrm>
            <a:off x="4572000" y="1449977"/>
            <a:ext cx="3977640" cy="398417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1"/>
          <p:cNvSpPr/>
          <p:nvPr/>
        </p:nvSpPr>
        <p:spPr>
          <a:xfrm>
            <a:off x="4617720" y="1486553"/>
            <a:ext cx="3886200" cy="325265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rischio contestazione requisiti</a:t>
            </a:r>
            <a:endParaRPr lang="en-US" sz="1100" b="1" dirty="0"/>
          </a:p>
        </p:txBody>
      </p:sp>
      <p:sp>
        <p:nvSpPr>
          <p:cNvPr id="15" name="Shape 12"/>
          <p:cNvSpPr/>
          <p:nvPr/>
        </p:nvSpPr>
        <p:spPr>
          <a:xfrm>
            <a:off x="594360" y="1848394"/>
            <a:ext cx="3977640" cy="398417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3"/>
          <p:cNvSpPr/>
          <p:nvPr/>
        </p:nvSpPr>
        <p:spPr>
          <a:xfrm>
            <a:off x="640080" y="1884970"/>
            <a:ext cx="3886200" cy="325265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Dati catastali o POD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incompleti</a:t>
            </a:r>
            <a:endParaRPr lang="en-US" sz="1100" b="1" dirty="0">
              <a:solidFill>
                <a:srgbClr val="1F2933"/>
              </a:solidFill>
              <a:latin typeface="Aptos" pitchFamily="34" charset="0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4572000" y="1848394"/>
            <a:ext cx="3977640" cy="398417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5"/>
          <p:cNvSpPr/>
          <p:nvPr/>
        </p:nvSpPr>
        <p:spPr>
          <a:xfrm>
            <a:off x="4617720" y="1884970"/>
            <a:ext cx="3886200" cy="325265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blocco o ritardo pratica</a:t>
            </a:r>
            <a:endParaRPr lang="en-US" sz="1100" b="1" dirty="0"/>
          </a:p>
        </p:txBody>
      </p:sp>
      <p:sp>
        <p:nvSpPr>
          <p:cNvPr id="19" name="Shape 16"/>
          <p:cNvSpPr/>
          <p:nvPr/>
        </p:nvSpPr>
        <p:spPr>
          <a:xfrm>
            <a:off x="594360" y="2246811"/>
            <a:ext cx="3977640" cy="398417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7"/>
          <p:cNvSpPr/>
          <p:nvPr/>
        </p:nvSpPr>
        <p:spPr>
          <a:xfrm>
            <a:off x="640080" y="2283387"/>
            <a:ext cx="3886200" cy="325265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indent="0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Più sessioni aperte in fase DSAN/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delega</a:t>
            </a:r>
            <a:endParaRPr lang="en-US" sz="1100" b="1" dirty="0">
              <a:solidFill>
                <a:srgbClr val="1F2933"/>
              </a:solidFill>
              <a:latin typeface="Aptos" pitchFamily="34" charset="0"/>
            </a:endParaRPr>
          </a:p>
        </p:txBody>
      </p:sp>
      <p:sp>
        <p:nvSpPr>
          <p:cNvPr id="21" name="Shape 18"/>
          <p:cNvSpPr/>
          <p:nvPr/>
        </p:nvSpPr>
        <p:spPr>
          <a:xfrm>
            <a:off x="4572000" y="2246811"/>
            <a:ext cx="3977640" cy="398417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19"/>
          <p:cNvSpPr/>
          <p:nvPr/>
        </p:nvSpPr>
        <p:spPr>
          <a:xfrm>
            <a:off x="4617720" y="2283387"/>
            <a:ext cx="3886200" cy="325265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/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problemi di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sottoscrizione</a:t>
            </a:r>
            <a:endParaRPr lang="en-US" sz="1100" b="1" dirty="0">
              <a:solidFill>
                <a:srgbClr val="1F2933"/>
              </a:solidFill>
              <a:latin typeface="Aptos" pitchFamily="34" charset="0"/>
            </a:endParaRPr>
          </a:p>
        </p:txBody>
      </p:sp>
      <p:sp>
        <p:nvSpPr>
          <p:cNvPr id="23" name="Shape 20"/>
          <p:cNvSpPr/>
          <p:nvPr/>
        </p:nvSpPr>
        <p:spPr>
          <a:xfrm>
            <a:off x="594360" y="2645229"/>
            <a:ext cx="3977640" cy="398417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1"/>
          <p:cNvSpPr/>
          <p:nvPr/>
        </p:nvSpPr>
        <p:spPr>
          <a:xfrm>
            <a:off x="640080" y="2681805"/>
            <a:ext cx="3886200" cy="325265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DSAN caricata come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allegato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esterno</a:t>
            </a:r>
            <a:endParaRPr lang="en-US" sz="1100" b="1" dirty="0">
              <a:solidFill>
                <a:srgbClr val="1F2933"/>
              </a:solidFill>
              <a:latin typeface="Aptos" pitchFamily="34" charset="0"/>
            </a:endParaRPr>
          </a:p>
        </p:txBody>
      </p:sp>
      <p:sp>
        <p:nvSpPr>
          <p:cNvPr id="25" name="Shape 22"/>
          <p:cNvSpPr/>
          <p:nvPr/>
        </p:nvSpPr>
        <p:spPr>
          <a:xfrm>
            <a:off x="4572000" y="2645229"/>
            <a:ext cx="3977640" cy="398417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3"/>
          <p:cNvSpPr/>
          <p:nvPr/>
        </p:nvSpPr>
        <p:spPr>
          <a:xfrm>
            <a:off x="4617720" y="2681805"/>
            <a:ext cx="3886200" cy="325265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indent="0" algn="ctr">
              <a:buNone/>
            </a:pP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errore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procedurale</a:t>
            </a:r>
            <a:endParaRPr lang="en-US" sz="1100" b="1" dirty="0">
              <a:solidFill>
                <a:srgbClr val="1F2933"/>
              </a:solidFill>
              <a:latin typeface="Aptos" pitchFamily="34" charset="0"/>
            </a:endParaRPr>
          </a:p>
        </p:txBody>
      </p:sp>
      <p:sp>
        <p:nvSpPr>
          <p:cNvPr id="27" name="Shape 24"/>
          <p:cNvSpPr/>
          <p:nvPr/>
        </p:nvSpPr>
        <p:spPr>
          <a:xfrm>
            <a:off x="594360" y="3043646"/>
            <a:ext cx="3977640" cy="398417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5"/>
          <p:cNvSpPr/>
          <p:nvPr/>
        </p:nvSpPr>
        <p:spPr>
          <a:xfrm>
            <a:off x="640080" y="3080222"/>
            <a:ext cx="3886200" cy="325265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indent="0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Conferma oltre 60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giorni</a:t>
            </a:r>
            <a:endParaRPr lang="en-US" sz="1100" b="1" dirty="0">
              <a:solidFill>
                <a:srgbClr val="1F2933"/>
              </a:solidFill>
              <a:latin typeface="Aptos" pitchFamily="34" charset="0"/>
            </a:endParaRPr>
          </a:p>
        </p:txBody>
      </p:sp>
      <p:sp>
        <p:nvSpPr>
          <p:cNvPr id="29" name="Shape 26"/>
          <p:cNvSpPr/>
          <p:nvPr/>
        </p:nvSpPr>
        <p:spPr>
          <a:xfrm>
            <a:off x="4572000" y="3043646"/>
            <a:ext cx="3977640" cy="398417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Text 27"/>
          <p:cNvSpPr/>
          <p:nvPr/>
        </p:nvSpPr>
        <p:spPr>
          <a:xfrm>
            <a:off x="4617720" y="3080222"/>
            <a:ext cx="3886200" cy="325265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/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perdita o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blocco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 iter</a:t>
            </a:r>
          </a:p>
        </p:txBody>
      </p:sp>
      <p:sp>
        <p:nvSpPr>
          <p:cNvPr id="31" name="Shape 28"/>
          <p:cNvSpPr/>
          <p:nvPr/>
        </p:nvSpPr>
        <p:spPr>
          <a:xfrm>
            <a:off x="594360" y="3442063"/>
            <a:ext cx="3977640" cy="398417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Text 29"/>
          <p:cNvSpPr/>
          <p:nvPr/>
        </p:nvSpPr>
        <p:spPr>
          <a:xfrm>
            <a:off x="640080" y="3478639"/>
            <a:ext cx="3886200" cy="325265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Perizia e certificazione richieste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troppo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tardi</a:t>
            </a:r>
            <a:endParaRPr lang="en-US" sz="1100" b="1" dirty="0">
              <a:solidFill>
                <a:srgbClr val="1F2933"/>
              </a:solidFill>
              <a:latin typeface="Aptos" pitchFamily="34" charset="0"/>
            </a:endParaRPr>
          </a:p>
        </p:txBody>
      </p:sp>
      <p:sp>
        <p:nvSpPr>
          <p:cNvPr id="33" name="Shape 30"/>
          <p:cNvSpPr/>
          <p:nvPr/>
        </p:nvSpPr>
        <p:spPr>
          <a:xfrm>
            <a:off x="4572000" y="3442063"/>
            <a:ext cx="3977640" cy="398417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Text 31"/>
          <p:cNvSpPr/>
          <p:nvPr/>
        </p:nvSpPr>
        <p:spPr>
          <a:xfrm>
            <a:off x="4617720" y="3478639"/>
            <a:ext cx="3886200" cy="325265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indent="0" algn="ctr">
              <a:buNone/>
            </a:pP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slittamento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fruizione</a:t>
            </a:r>
            <a:endParaRPr lang="en-US" sz="1100" b="1" dirty="0">
              <a:solidFill>
                <a:srgbClr val="1F2933"/>
              </a:solidFill>
              <a:latin typeface="Aptos" pitchFamily="34" charset="0"/>
            </a:endParaRPr>
          </a:p>
        </p:txBody>
      </p:sp>
      <p:sp>
        <p:nvSpPr>
          <p:cNvPr id="35" name="Shape 32"/>
          <p:cNvSpPr/>
          <p:nvPr/>
        </p:nvSpPr>
        <p:spPr>
          <a:xfrm>
            <a:off x="1051560" y="4251960"/>
            <a:ext cx="7040880" cy="1069258"/>
          </a:xfrm>
          <a:prstGeom prst="roundRect">
            <a:avLst>
              <a:gd name="adj" fmla="val 10667"/>
            </a:avLst>
          </a:prstGeom>
          <a:solidFill>
            <a:srgbClr val="EEF8FF"/>
          </a:solidFill>
          <a:ln w="12700">
            <a:solidFill>
              <a:srgbClr val="D8DEE6">
                <a:alpha val="8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Text 33"/>
          <p:cNvSpPr/>
          <p:nvPr/>
        </p:nvSpPr>
        <p:spPr>
          <a:xfrm>
            <a:off x="1188720" y="4361688"/>
            <a:ext cx="6766560" cy="23774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N.B.</a:t>
            </a:r>
            <a:endParaRPr lang="en-US" sz="1000" dirty="0">
              <a:solidFill>
                <a:srgbClr val="FF0000"/>
              </a:solidFill>
            </a:endParaRPr>
          </a:p>
        </p:txBody>
      </p:sp>
      <p:sp>
        <p:nvSpPr>
          <p:cNvPr id="37" name="Text 34"/>
          <p:cNvSpPr/>
          <p:nvPr/>
        </p:nvSpPr>
        <p:spPr>
          <a:xfrm>
            <a:off x="1188720" y="4645152"/>
            <a:ext cx="6766560" cy="365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Preparare una checklist pre-portale e una checklist pre-completamento, separate per beni 4.0 e FER</a:t>
            </a:r>
            <a:r>
              <a:rPr lang="en-US" sz="92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endParaRPr lang="en-US" sz="92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/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3B3561"/>
          </a:solidFill>
          <a:ln w="12700">
            <a:solidFill>
              <a:srgbClr val="3B356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320040" y="109728"/>
            <a:ext cx="763524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Caso pratico 1: investimento 4.0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949440" y="146304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i="1" dirty="0">
                <a:solidFill>
                  <a:srgbClr val="D9E8FF"/>
                </a:solidFill>
              </a:rPr>
              <a:t>Casi pratici</a:t>
            </a:r>
            <a:endParaRPr lang="en-US" sz="750" dirty="0"/>
          </a:p>
        </p:txBody>
      </p:sp>
      <p:sp>
        <p:nvSpPr>
          <p:cNvPr id="7" name="Shape 4"/>
          <p:cNvSpPr/>
          <p:nvPr/>
        </p:nvSpPr>
        <p:spPr>
          <a:xfrm>
            <a:off x="594360" y="1051560"/>
            <a:ext cx="1488643" cy="685800"/>
          </a:xfrm>
          <a:prstGeom prst="chevron">
            <a:avLst/>
          </a:prstGeom>
          <a:solidFill>
            <a:srgbClr val="3B3561"/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667512" y="1161288"/>
            <a:ext cx="1342339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Ordine</a:t>
            </a:r>
            <a:endParaRPr lang="en-US" sz="920" dirty="0"/>
          </a:p>
        </p:txBody>
      </p:sp>
      <p:sp>
        <p:nvSpPr>
          <p:cNvPr id="9" name="Shape 6"/>
          <p:cNvSpPr/>
          <p:nvPr/>
        </p:nvSpPr>
        <p:spPr>
          <a:xfrm>
            <a:off x="2211019" y="1051560"/>
            <a:ext cx="1488643" cy="685800"/>
          </a:xfrm>
          <a:prstGeom prst="chevron">
            <a:avLst/>
          </a:prstGeom>
          <a:solidFill>
            <a:srgbClr val="2D74A3"/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7"/>
          <p:cNvSpPr/>
          <p:nvPr/>
        </p:nvSpPr>
        <p:spPr>
          <a:xfrm>
            <a:off x="2284171" y="1161288"/>
            <a:ext cx="1342339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Preventiva</a:t>
            </a:r>
            <a:endParaRPr lang="en-US" sz="920" dirty="0"/>
          </a:p>
        </p:txBody>
      </p:sp>
      <p:sp>
        <p:nvSpPr>
          <p:cNvPr id="11" name="Shape 8"/>
          <p:cNvSpPr/>
          <p:nvPr/>
        </p:nvSpPr>
        <p:spPr>
          <a:xfrm>
            <a:off x="3827678" y="1051560"/>
            <a:ext cx="1488643" cy="685800"/>
          </a:xfrm>
          <a:prstGeom prst="chevron">
            <a:avLst/>
          </a:prstGeom>
          <a:solidFill>
            <a:srgbClr val="2D74A3"/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9"/>
          <p:cNvSpPr/>
          <p:nvPr/>
        </p:nvSpPr>
        <p:spPr>
          <a:xfrm>
            <a:off x="3900830" y="1161288"/>
            <a:ext cx="1342339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Conferma 20%</a:t>
            </a:r>
            <a:endParaRPr lang="en-US" sz="920" dirty="0"/>
          </a:p>
        </p:txBody>
      </p:sp>
      <p:sp>
        <p:nvSpPr>
          <p:cNvPr id="13" name="Shape 10"/>
          <p:cNvSpPr/>
          <p:nvPr/>
        </p:nvSpPr>
        <p:spPr>
          <a:xfrm>
            <a:off x="5444338" y="1051560"/>
            <a:ext cx="1488643" cy="685800"/>
          </a:xfrm>
          <a:prstGeom prst="chevron">
            <a:avLst/>
          </a:prstGeom>
          <a:solidFill>
            <a:srgbClr val="2D74A3"/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1"/>
          <p:cNvSpPr/>
          <p:nvPr/>
        </p:nvSpPr>
        <p:spPr>
          <a:xfrm>
            <a:off x="5517490" y="1161288"/>
            <a:ext cx="1342339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     </a:t>
            </a:r>
            <a:r>
              <a:rPr lang="en-US" sz="920" b="1" dirty="0" err="1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Interconnessione</a:t>
            </a:r>
            <a:endParaRPr lang="en-US" sz="920" dirty="0"/>
          </a:p>
        </p:txBody>
      </p:sp>
      <p:sp>
        <p:nvSpPr>
          <p:cNvPr id="15" name="Shape 12"/>
          <p:cNvSpPr/>
          <p:nvPr/>
        </p:nvSpPr>
        <p:spPr>
          <a:xfrm>
            <a:off x="7060997" y="1051560"/>
            <a:ext cx="1488643" cy="685800"/>
          </a:xfrm>
          <a:prstGeom prst="chevron">
            <a:avLst/>
          </a:prstGeom>
          <a:solidFill>
            <a:srgbClr val="087F5B"/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3"/>
          <p:cNvSpPr/>
          <p:nvPr/>
        </p:nvSpPr>
        <p:spPr>
          <a:xfrm>
            <a:off x="7134149" y="1161288"/>
            <a:ext cx="1342339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    </a:t>
            </a:r>
            <a:r>
              <a:rPr lang="en-US" sz="920" b="1" dirty="0" err="1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Completamento</a:t>
            </a:r>
            <a:endParaRPr lang="en-US" sz="920" dirty="0"/>
          </a:p>
        </p:txBody>
      </p:sp>
      <p:sp>
        <p:nvSpPr>
          <p:cNvPr id="17" name="Shape 14"/>
          <p:cNvSpPr/>
          <p:nvPr/>
        </p:nvSpPr>
        <p:spPr>
          <a:xfrm>
            <a:off x="777240" y="2240280"/>
            <a:ext cx="3794760" cy="420624"/>
          </a:xfrm>
          <a:prstGeom prst="rect">
            <a:avLst/>
          </a:prstGeom>
          <a:solidFill>
            <a:srgbClr val="3B3561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5"/>
          <p:cNvSpPr/>
          <p:nvPr/>
        </p:nvSpPr>
        <p:spPr>
          <a:xfrm>
            <a:off x="822960" y="2276856"/>
            <a:ext cx="3703320" cy="34747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Fase</a:t>
            </a:r>
            <a:endParaRPr lang="en-US" sz="1100" b="1" dirty="0"/>
          </a:p>
        </p:txBody>
      </p:sp>
      <p:sp>
        <p:nvSpPr>
          <p:cNvPr id="19" name="Shape 16"/>
          <p:cNvSpPr/>
          <p:nvPr/>
        </p:nvSpPr>
        <p:spPr>
          <a:xfrm>
            <a:off x="4572000" y="2240280"/>
            <a:ext cx="3794760" cy="420624"/>
          </a:xfrm>
          <a:prstGeom prst="rect">
            <a:avLst/>
          </a:prstGeom>
          <a:solidFill>
            <a:srgbClr val="3B3561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7"/>
          <p:cNvSpPr/>
          <p:nvPr/>
        </p:nvSpPr>
        <p:spPr>
          <a:xfrm>
            <a:off x="4617720" y="2276856"/>
            <a:ext cx="3703320" cy="34747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Evidenze da raccogliere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777240" y="2660904"/>
            <a:ext cx="3794760" cy="420624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19"/>
          <p:cNvSpPr/>
          <p:nvPr/>
        </p:nvSpPr>
        <p:spPr>
          <a:xfrm>
            <a:off x="822960" y="2697480"/>
            <a:ext cx="3703320" cy="34747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Preventiva</a:t>
            </a:r>
            <a:endParaRPr lang="en-US" sz="1100" b="1" dirty="0"/>
          </a:p>
        </p:txBody>
      </p:sp>
      <p:sp>
        <p:nvSpPr>
          <p:cNvPr id="23" name="Shape 20"/>
          <p:cNvSpPr/>
          <p:nvPr/>
        </p:nvSpPr>
        <p:spPr>
          <a:xfrm>
            <a:off x="4572000" y="2660904"/>
            <a:ext cx="3794760" cy="420624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1"/>
          <p:cNvSpPr/>
          <p:nvPr/>
        </p:nvSpPr>
        <p:spPr>
          <a:xfrm>
            <a:off x="4617720" y="2697480"/>
            <a:ext cx="3703320" cy="34747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categoria Allegato IV/V, costo, data completamento, data interconnessione</a:t>
            </a:r>
            <a:endParaRPr lang="en-US" sz="1100" b="1" dirty="0"/>
          </a:p>
        </p:txBody>
      </p:sp>
      <p:sp>
        <p:nvSpPr>
          <p:cNvPr id="25" name="Shape 22"/>
          <p:cNvSpPr/>
          <p:nvPr/>
        </p:nvSpPr>
        <p:spPr>
          <a:xfrm>
            <a:off x="777240" y="3081528"/>
            <a:ext cx="3794760" cy="420624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3"/>
          <p:cNvSpPr/>
          <p:nvPr/>
        </p:nvSpPr>
        <p:spPr>
          <a:xfrm>
            <a:off x="822960" y="3118104"/>
            <a:ext cx="3703320" cy="34747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nferm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</a:t>
            </a:r>
            <a:endParaRPr lang="en-US" sz="1100" b="1" dirty="0"/>
          </a:p>
        </p:txBody>
      </p:sp>
      <p:sp>
        <p:nvSpPr>
          <p:cNvPr id="27" name="Shape 24"/>
          <p:cNvSpPr/>
          <p:nvPr/>
        </p:nvSpPr>
        <p:spPr>
          <a:xfrm>
            <a:off x="4572000" y="3081528"/>
            <a:ext cx="3794760" cy="420624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5"/>
          <p:cNvSpPr/>
          <p:nvPr/>
        </p:nvSpPr>
        <p:spPr>
          <a:xfrm>
            <a:off x="4617720" y="3118104"/>
            <a:ext cx="3703320" cy="34747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ordine accettato, acconti/fatture, pagamento 20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%</a:t>
            </a:r>
            <a:endParaRPr lang="en-US" sz="800" b="1" dirty="0"/>
          </a:p>
        </p:txBody>
      </p:sp>
      <p:sp>
        <p:nvSpPr>
          <p:cNvPr id="29" name="Shape 26"/>
          <p:cNvSpPr/>
          <p:nvPr/>
        </p:nvSpPr>
        <p:spPr>
          <a:xfrm>
            <a:off x="777240" y="3502152"/>
            <a:ext cx="3794760" cy="420624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Text 27"/>
          <p:cNvSpPr/>
          <p:nvPr/>
        </p:nvSpPr>
        <p:spPr>
          <a:xfrm>
            <a:off x="822960" y="3538728"/>
            <a:ext cx="3703320" cy="34747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letament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</a:t>
            </a:r>
            <a:endParaRPr lang="en-US" sz="1100" b="1" dirty="0"/>
          </a:p>
        </p:txBody>
      </p:sp>
      <p:sp>
        <p:nvSpPr>
          <p:cNvPr id="31" name="Shape 28"/>
          <p:cNvSpPr/>
          <p:nvPr/>
        </p:nvSpPr>
        <p:spPr>
          <a:xfrm>
            <a:off x="4572000" y="3502152"/>
            <a:ext cx="3794760" cy="420624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Text 29"/>
          <p:cNvSpPr/>
          <p:nvPr/>
        </p:nvSpPr>
        <p:spPr>
          <a:xfrm>
            <a:off x="4617720" y="3538728"/>
            <a:ext cx="3703320" cy="34747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consegna/effettuazione, interconnessione, perizia, certificazione contabile</a:t>
            </a:r>
            <a:endParaRPr lang="en-US" sz="1100" b="1" dirty="0"/>
          </a:p>
        </p:txBody>
      </p:sp>
      <p:sp>
        <p:nvSpPr>
          <p:cNvPr id="33" name="Shape 30"/>
          <p:cNvSpPr/>
          <p:nvPr/>
        </p:nvSpPr>
        <p:spPr>
          <a:xfrm>
            <a:off x="777240" y="3922776"/>
            <a:ext cx="3794760" cy="420624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Text 31"/>
          <p:cNvSpPr/>
          <p:nvPr/>
        </p:nvSpPr>
        <p:spPr>
          <a:xfrm>
            <a:off x="822960" y="3959352"/>
            <a:ext cx="3703320" cy="34747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Fruizione</a:t>
            </a:r>
            <a:endParaRPr lang="en-US" sz="1100" b="1" dirty="0"/>
          </a:p>
        </p:txBody>
      </p:sp>
      <p:sp>
        <p:nvSpPr>
          <p:cNvPr id="35" name="Shape 32"/>
          <p:cNvSpPr/>
          <p:nvPr/>
        </p:nvSpPr>
        <p:spPr>
          <a:xfrm>
            <a:off x="4572000" y="3922776"/>
            <a:ext cx="3794760" cy="420624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Text 33"/>
          <p:cNvSpPr/>
          <p:nvPr/>
        </p:nvSpPr>
        <p:spPr>
          <a:xfrm>
            <a:off x="4617720" y="3959352"/>
            <a:ext cx="3703320" cy="34747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esito positivo GSE, entrata in funzione, piano ammortamento</a:t>
            </a:r>
            <a:endParaRPr lang="en-US" sz="1100" b="1" dirty="0"/>
          </a:p>
        </p:txBody>
      </p:sp>
      <p:sp>
        <p:nvSpPr>
          <p:cNvPr id="37" name="Shape 34"/>
          <p:cNvSpPr/>
          <p:nvPr/>
        </p:nvSpPr>
        <p:spPr>
          <a:xfrm>
            <a:off x="1051560" y="4754880"/>
            <a:ext cx="7040880" cy="855406"/>
          </a:xfrm>
          <a:prstGeom prst="roundRect">
            <a:avLst>
              <a:gd name="adj" fmla="val 12308"/>
            </a:avLst>
          </a:prstGeom>
          <a:solidFill>
            <a:srgbClr val="DCEFFB"/>
          </a:solidFill>
          <a:ln w="12700">
            <a:solidFill>
              <a:srgbClr val="D8DEE6">
                <a:alpha val="8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Text 35"/>
          <p:cNvSpPr/>
          <p:nvPr/>
        </p:nvSpPr>
        <p:spPr>
          <a:xfrm>
            <a:off x="1188720" y="4864608"/>
            <a:ext cx="6766560" cy="23774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N.B.</a:t>
            </a:r>
            <a:endParaRPr lang="en-US" sz="1000" dirty="0">
              <a:solidFill>
                <a:srgbClr val="FF0000"/>
              </a:solidFill>
            </a:endParaRPr>
          </a:p>
        </p:txBody>
      </p:sp>
      <p:sp>
        <p:nvSpPr>
          <p:cNvPr id="39" name="Text 36"/>
          <p:cNvSpPr/>
          <p:nvPr/>
        </p:nvSpPr>
        <p:spPr>
          <a:xfrm>
            <a:off x="1188720" y="5148071"/>
            <a:ext cx="6766560" cy="365761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comunicazione di completamento deve essere trasmessa nel periodo d’imposta utile se si vuole evitare lo slittamento della decorrenza.</a:t>
            </a:r>
            <a:endParaRPr lang="en-US" sz="1100" b="1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/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3B3561"/>
          </a:solidFill>
          <a:ln w="12700">
            <a:solidFill>
              <a:srgbClr val="3B356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320040" y="109728"/>
            <a:ext cx="763524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Caso pratico 2: investimento FER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949440" y="146304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i="1" dirty="0">
                <a:solidFill>
                  <a:srgbClr val="D9E8FF"/>
                </a:solidFill>
              </a:rPr>
              <a:t>Casi pratici</a:t>
            </a:r>
            <a:endParaRPr lang="en-US" sz="750" dirty="0"/>
          </a:p>
        </p:txBody>
      </p:sp>
      <p:sp>
        <p:nvSpPr>
          <p:cNvPr id="7" name="Shape 4"/>
          <p:cNvSpPr/>
          <p:nvPr/>
        </p:nvSpPr>
        <p:spPr>
          <a:xfrm>
            <a:off x="594360" y="1051560"/>
            <a:ext cx="1488643" cy="685800"/>
          </a:xfrm>
          <a:prstGeom prst="chevron">
            <a:avLst/>
          </a:prstGeom>
          <a:solidFill>
            <a:srgbClr val="087F5B"/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667512" y="1161288"/>
            <a:ext cx="1342339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Dati consumo</a:t>
            </a:r>
            <a:endParaRPr lang="en-US" sz="920" dirty="0"/>
          </a:p>
        </p:txBody>
      </p:sp>
      <p:sp>
        <p:nvSpPr>
          <p:cNvPr id="9" name="Shape 6"/>
          <p:cNvSpPr/>
          <p:nvPr/>
        </p:nvSpPr>
        <p:spPr>
          <a:xfrm>
            <a:off x="2211019" y="1051560"/>
            <a:ext cx="1488643" cy="685800"/>
          </a:xfrm>
          <a:prstGeom prst="chevron">
            <a:avLst/>
          </a:prstGeom>
          <a:solidFill>
            <a:srgbClr val="2D74A3"/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7"/>
          <p:cNvSpPr/>
          <p:nvPr/>
        </p:nvSpPr>
        <p:spPr>
          <a:xfrm>
            <a:off x="2284171" y="1161288"/>
            <a:ext cx="1342339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Preventiva</a:t>
            </a:r>
            <a:endParaRPr lang="en-US" sz="920" dirty="0"/>
          </a:p>
        </p:txBody>
      </p:sp>
      <p:sp>
        <p:nvSpPr>
          <p:cNvPr id="11" name="Shape 8"/>
          <p:cNvSpPr/>
          <p:nvPr/>
        </p:nvSpPr>
        <p:spPr>
          <a:xfrm>
            <a:off x="3827678" y="1051560"/>
            <a:ext cx="1488643" cy="685800"/>
          </a:xfrm>
          <a:prstGeom prst="chevron">
            <a:avLst/>
          </a:prstGeom>
          <a:solidFill>
            <a:srgbClr val="2D74A3"/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9"/>
          <p:cNvSpPr/>
          <p:nvPr/>
        </p:nvSpPr>
        <p:spPr>
          <a:xfrm>
            <a:off x="3900830" y="1161288"/>
            <a:ext cx="1342339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Conferma</a:t>
            </a:r>
            <a:endParaRPr lang="en-US" sz="920" dirty="0"/>
          </a:p>
        </p:txBody>
      </p:sp>
      <p:sp>
        <p:nvSpPr>
          <p:cNvPr id="13" name="Shape 10"/>
          <p:cNvSpPr/>
          <p:nvPr/>
        </p:nvSpPr>
        <p:spPr>
          <a:xfrm>
            <a:off x="5444338" y="1051560"/>
            <a:ext cx="1488643" cy="685800"/>
          </a:xfrm>
          <a:prstGeom prst="chevron">
            <a:avLst/>
          </a:prstGeom>
          <a:solidFill>
            <a:srgbClr val="2D74A3"/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1"/>
          <p:cNvSpPr/>
          <p:nvPr/>
        </p:nvSpPr>
        <p:spPr>
          <a:xfrm>
            <a:off x="5517490" y="1161288"/>
            <a:ext cx="1342339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Fine lavori</a:t>
            </a:r>
            <a:endParaRPr lang="en-US" sz="920" dirty="0"/>
          </a:p>
        </p:txBody>
      </p:sp>
      <p:sp>
        <p:nvSpPr>
          <p:cNvPr id="15" name="Shape 12"/>
          <p:cNvSpPr/>
          <p:nvPr/>
        </p:nvSpPr>
        <p:spPr>
          <a:xfrm>
            <a:off x="7060997" y="1051560"/>
            <a:ext cx="1488643" cy="685800"/>
          </a:xfrm>
          <a:prstGeom prst="chevron">
            <a:avLst/>
          </a:prstGeom>
          <a:solidFill>
            <a:srgbClr val="087F5B"/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3"/>
          <p:cNvSpPr/>
          <p:nvPr/>
        </p:nvSpPr>
        <p:spPr>
          <a:xfrm>
            <a:off x="7134149" y="1161288"/>
            <a:ext cx="1342339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     </a:t>
            </a:r>
            <a:r>
              <a:rPr lang="en-US" sz="920" b="1" dirty="0" err="1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Completamento</a:t>
            </a:r>
            <a:endParaRPr lang="en-US" sz="920" dirty="0"/>
          </a:p>
        </p:txBody>
      </p:sp>
      <p:sp>
        <p:nvSpPr>
          <p:cNvPr id="17" name="Shape 14"/>
          <p:cNvSpPr/>
          <p:nvPr/>
        </p:nvSpPr>
        <p:spPr>
          <a:xfrm>
            <a:off x="777240" y="2240280"/>
            <a:ext cx="3794760" cy="420624"/>
          </a:xfrm>
          <a:prstGeom prst="rect">
            <a:avLst/>
          </a:prstGeom>
          <a:solidFill>
            <a:srgbClr val="3B3561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5"/>
          <p:cNvSpPr/>
          <p:nvPr/>
        </p:nvSpPr>
        <p:spPr>
          <a:xfrm>
            <a:off x="822960" y="2276856"/>
            <a:ext cx="3703320" cy="34747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Fase</a:t>
            </a:r>
            <a:endParaRPr lang="en-US" sz="1100" dirty="0"/>
          </a:p>
        </p:txBody>
      </p:sp>
      <p:sp>
        <p:nvSpPr>
          <p:cNvPr id="19" name="Shape 16"/>
          <p:cNvSpPr/>
          <p:nvPr/>
        </p:nvSpPr>
        <p:spPr>
          <a:xfrm>
            <a:off x="4572000" y="2240280"/>
            <a:ext cx="3794760" cy="420624"/>
          </a:xfrm>
          <a:prstGeom prst="rect">
            <a:avLst/>
          </a:prstGeom>
          <a:solidFill>
            <a:srgbClr val="3B3561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7"/>
          <p:cNvSpPr/>
          <p:nvPr/>
        </p:nvSpPr>
        <p:spPr>
          <a:xfrm>
            <a:off x="4617720" y="2276856"/>
            <a:ext cx="3703320" cy="34747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Evidenze da raccogliere</a:t>
            </a:r>
            <a:endParaRPr lang="en-US" sz="1100" dirty="0"/>
          </a:p>
        </p:txBody>
      </p:sp>
      <p:sp>
        <p:nvSpPr>
          <p:cNvPr id="21" name="Shape 18"/>
          <p:cNvSpPr/>
          <p:nvPr/>
        </p:nvSpPr>
        <p:spPr>
          <a:xfrm>
            <a:off x="777240" y="2660904"/>
            <a:ext cx="3794760" cy="420624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19"/>
          <p:cNvSpPr/>
          <p:nvPr/>
        </p:nvSpPr>
        <p:spPr>
          <a:xfrm>
            <a:off x="822960" y="2697480"/>
            <a:ext cx="3703320" cy="34747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Preventiva</a:t>
            </a:r>
            <a:endParaRPr lang="en-US" sz="1100" b="1" dirty="0"/>
          </a:p>
        </p:txBody>
      </p:sp>
      <p:sp>
        <p:nvSpPr>
          <p:cNvPr id="23" name="Shape 20"/>
          <p:cNvSpPr/>
          <p:nvPr/>
        </p:nvSpPr>
        <p:spPr>
          <a:xfrm>
            <a:off x="4572000" y="2660904"/>
            <a:ext cx="3794760" cy="420624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1"/>
          <p:cNvSpPr/>
          <p:nvPr/>
        </p:nvSpPr>
        <p:spPr>
          <a:xfrm>
            <a:off x="4617720" y="2697480"/>
            <a:ext cx="3703320" cy="34747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/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POD, consumi, potenza, costi, date,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fonte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rinnovabile</a:t>
            </a:r>
            <a:endParaRPr lang="en-US" sz="1100" b="1" dirty="0">
              <a:solidFill>
                <a:srgbClr val="1F2933"/>
              </a:solidFill>
              <a:latin typeface="Aptos" pitchFamily="34" charset="0"/>
            </a:endParaRPr>
          </a:p>
        </p:txBody>
      </p:sp>
      <p:sp>
        <p:nvSpPr>
          <p:cNvPr id="25" name="Shape 22"/>
          <p:cNvSpPr/>
          <p:nvPr/>
        </p:nvSpPr>
        <p:spPr>
          <a:xfrm>
            <a:off x="777240" y="3081528"/>
            <a:ext cx="3794760" cy="420624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3"/>
          <p:cNvSpPr/>
          <p:nvPr/>
        </p:nvSpPr>
        <p:spPr>
          <a:xfrm>
            <a:off x="822960" y="3118104"/>
            <a:ext cx="3703320" cy="34747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Dimensionamento</a:t>
            </a:r>
            <a:endParaRPr lang="en-US" sz="1100" b="1" dirty="0">
              <a:solidFill>
                <a:srgbClr val="1F2933"/>
              </a:solidFill>
              <a:latin typeface="Aptos" pitchFamily="34" charset="0"/>
            </a:endParaRPr>
          </a:p>
        </p:txBody>
      </p:sp>
      <p:sp>
        <p:nvSpPr>
          <p:cNvPr id="27" name="Shape 24"/>
          <p:cNvSpPr/>
          <p:nvPr/>
        </p:nvSpPr>
        <p:spPr>
          <a:xfrm>
            <a:off x="4572000" y="3081528"/>
            <a:ext cx="3794760" cy="420624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5"/>
          <p:cNvSpPr/>
          <p:nvPr/>
        </p:nvSpPr>
        <p:spPr>
          <a:xfrm>
            <a:off x="4617720" y="3118104"/>
            <a:ext cx="3703320" cy="34747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producibilità entro 105% del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fabbisogno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rilevante</a:t>
            </a:r>
            <a:endParaRPr lang="en-US" sz="1100" b="1" dirty="0">
              <a:solidFill>
                <a:srgbClr val="1F2933"/>
              </a:solidFill>
              <a:latin typeface="Aptos" pitchFamily="34" charset="0"/>
            </a:endParaRPr>
          </a:p>
        </p:txBody>
      </p:sp>
      <p:sp>
        <p:nvSpPr>
          <p:cNvPr id="29" name="Shape 26"/>
          <p:cNvSpPr/>
          <p:nvPr/>
        </p:nvSpPr>
        <p:spPr>
          <a:xfrm>
            <a:off x="777240" y="3502152"/>
            <a:ext cx="3794760" cy="420624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Text 27"/>
          <p:cNvSpPr/>
          <p:nvPr/>
        </p:nvSpPr>
        <p:spPr>
          <a:xfrm>
            <a:off x="822960" y="3538728"/>
            <a:ext cx="3703320" cy="34747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indent="0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Conferma 20%</a:t>
            </a:r>
          </a:p>
        </p:txBody>
      </p:sp>
      <p:sp>
        <p:nvSpPr>
          <p:cNvPr id="31" name="Shape 28"/>
          <p:cNvSpPr/>
          <p:nvPr/>
        </p:nvSpPr>
        <p:spPr>
          <a:xfrm>
            <a:off x="4572000" y="3502152"/>
            <a:ext cx="3794760" cy="420624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Text 29"/>
          <p:cNvSpPr/>
          <p:nvPr/>
        </p:nvSpPr>
        <p:spPr>
          <a:xfrm>
            <a:off x="4617720" y="3538728"/>
            <a:ext cx="3703320" cy="34747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/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ordine, acconti, fatture,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impegno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contrattuale</a:t>
            </a:r>
            <a:endParaRPr lang="en-US" sz="1100" b="1" dirty="0">
              <a:solidFill>
                <a:srgbClr val="1F2933"/>
              </a:solidFill>
              <a:latin typeface="Aptos" pitchFamily="34" charset="0"/>
            </a:endParaRPr>
          </a:p>
        </p:txBody>
      </p:sp>
      <p:sp>
        <p:nvSpPr>
          <p:cNvPr id="33" name="Shape 30"/>
          <p:cNvSpPr/>
          <p:nvPr/>
        </p:nvSpPr>
        <p:spPr>
          <a:xfrm>
            <a:off x="777240" y="3922776"/>
            <a:ext cx="3794760" cy="420624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Text 31"/>
          <p:cNvSpPr/>
          <p:nvPr/>
        </p:nvSpPr>
        <p:spPr>
          <a:xfrm>
            <a:off x="822960" y="3959352"/>
            <a:ext cx="3703320" cy="34747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ompletament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</a:t>
            </a:r>
            <a:endParaRPr lang="en-US" sz="1100" b="1" dirty="0"/>
          </a:p>
        </p:txBody>
      </p:sp>
      <p:sp>
        <p:nvSpPr>
          <p:cNvPr id="35" name="Shape 32"/>
          <p:cNvSpPr/>
          <p:nvPr/>
        </p:nvSpPr>
        <p:spPr>
          <a:xfrm>
            <a:off x="4572000" y="3922776"/>
            <a:ext cx="3794760" cy="420624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Text 33"/>
          <p:cNvSpPr/>
          <p:nvPr/>
        </p:nvSpPr>
        <p:spPr>
          <a:xfrm>
            <a:off x="4617720" y="3959352"/>
            <a:ext cx="3703320" cy="34747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fine lavori, perizia FER, certificazione contabile, esito GSE</a:t>
            </a:r>
            <a:endParaRPr lang="en-US" sz="1100" b="1" dirty="0"/>
          </a:p>
        </p:txBody>
      </p:sp>
      <p:sp>
        <p:nvSpPr>
          <p:cNvPr id="37" name="Shape 34"/>
          <p:cNvSpPr/>
          <p:nvPr/>
        </p:nvSpPr>
        <p:spPr>
          <a:xfrm>
            <a:off x="1051560" y="4754880"/>
            <a:ext cx="7040880" cy="820010"/>
          </a:xfrm>
          <a:prstGeom prst="roundRect">
            <a:avLst>
              <a:gd name="adj" fmla="val 12308"/>
            </a:avLst>
          </a:prstGeom>
          <a:solidFill>
            <a:srgbClr val="EEF8FF"/>
          </a:solidFill>
          <a:ln w="12700">
            <a:solidFill>
              <a:srgbClr val="D8DEE6">
                <a:alpha val="8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Text 35"/>
          <p:cNvSpPr/>
          <p:nvPr/>
        </p:nvSpPr>
        <p:spPr>
          <a:xfrm>
            <a:off x="1188720" y="4864608"/>
            <a:ext cx="6766560" cy="23774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000" b="1" dirty="0">
                <a:solidFill>
                  <a:srgbClr val="FF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N.B.</a:t>
            </a:r>
            <a:endParaRPr lang="en-US" sz="1000" dirty="0">
              <a:solidFill>
                <a:srgbClr val="FF0000"/>
              </a:solidFill>
            </a:endParaRPr>
          </a:p>
        </p:txBody>
      </p:sp>
      <p:sp>
        <p:nvSpPr>
          <p:cNvPr id="39" name="Text 36"/>
          <p:cNvSpPr/>
          <p:nvPr/>
        </p:nvSpPr>
        <p:spPr>
          <a:xfrm>
            <a:off x="1188720" y="5148072"/>
            <a:ext cx="6766560" cy="42681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 tecnico energetico deve fornire dati quantitativi coerenti con il portale e con la perizia finale.</a:t>
            </a:r>
            <a:endParaRPr lang="en-US" sz="1100" b="1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/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3B3561"/>
          </a:solidFill>
          <a:ln w="12700">
            <a:solidFill>
              <a:srgbClr val="3B356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320040" y="109728"/>
            <a:ext cx="763524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Matrice responsabilità interne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949440" y="146304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i="1" dirty="0">
                <a:solidFill>
                  <a:srgbClr val="D9E8FF"/>
                </a:solidFill>
              </a:rPr>
              <a:t>Governance</a:t>
            </a:r>
            <a:endParaRPr lang="en-US" sz="750" dirty="0"/>
          </a:p>
        </p:txBody>
      </p:sp>
      <p:sp>
        <p:nvSpPr>
          <p:cNvPr id="7" name="Shape 4"/>
          <p:cNvSpPr/>
          <p:nvPr/>
        </p:nvSpPr>
        <p:spPr>
          <a:xfrm>
            <a:off x="502920" y="1051560"/>
            <a:ext cx="2034540" cy="470263"/>
          </a:xfrm>
          <a:prstGeom prst="rect">
            <a:avLst/>
          </a:prstGeom>
          <a:solidFill>
            <a:srgbClr val="3B3561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548640" y="1088136"/>
            <a:ext cx="1943100" cy="397111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Attività</a:t>
            </a:r>
            <a:endParaRPr lang="en-US" sz="1100" b="1" dirty="0"/>
          </a:p>
        </p:txBody>
      </p:sp>
      <p:sp>
        <p:nvSpPr>
          <p:cNvPr id="9" name="Shape 6"/>
          <p:cNvSpPr/>
          <p:nvPr/>
        </p:nvSpPr>
        <p:spPr>
          <a:xfrm>
            <a:off x="2537460" y="1051560"/>
            <a:ext cx="2034540" cy="470263"/>
          </a:xfrm>
          <a:prstGeom prst="rect">
            <a:avLst/>
          </a:prstGeom>
          <a:solidFill>
            <a:srgbClr val="3B3561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7"/>
          <p:cNvSpPr/>
          <p:nvPr/>
        </p:nvSpPr>
        <p:spPr>
          <a:xfrm>
            <a:off x="2583180" y="1088136"/>
            <a:ext cx="1943100" cy="397111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Amministrazione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4572000" y="1051560"/>
            <a:ext cx="2034540" cy="470263"/>
          </a:xfrm>
          <a:prstGeom prst="rect">
            <a:avLst/>
          </a:prstGeom>
          <a:solidFill>
            <a:srgbClr val="3B3561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9"/>
          <p:cNvSpPr/>
          <p:nvPr/>
        </p:nvSpPr>
        <p:spPr>
          <a:xfrm>
            <a:off x="4617720" y="1088136"/>
            <a:ext cx="1943100" cy="397111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Tecnico/perito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6606540" y="1051560"/>
            <a:ext cx="2034540" cy="470263"/>
          </a:xfrm>
          <a:prstGeom prst="rect">
            <a:avLst/>
          </a:prstGeom>
          <a:solidFill>
            <a:srgbClr val="3B3561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1"/>
          <p:cNvSpPr/>
          <p:nvPr/>
        </p:nvSpPr>
        <p:spPr>
          <a:xfrm>
            <a:off x="6652260" y="1088136"/>
            <a:ext cx="1943100" cy="397111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Revisore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502920" y="1521823"/>
            <a:ext cx="2034540" cy="470263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3"/>
          <p:cNvSpPr/>
          <p:nvPr/>
        </p:nvSpPr>
        <p:spPr>
          <a:xfrm>
            <a:off x="548640" y="1558399"/>
            <a:ext cx="1943100" cy="397111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Classificazione bene</a:t>
            </a:r>
            <a:endParaRPr lang="en-US" sz="1100" b="1" dirty="0"/>
          </a:p>
        </p:txBody>
      </p:sp>
      <p:sp>
        <p:nvSpPr>
          <p:cNvPr id="17" name="Shape 14"/>
          <p:cNvSpPr/>
          <p:nvPr/>
        </p:nvSpPr>
        <p:spPr>
          <a:xfrm>
            <a:off x="2537460" y="1521823"/>
            <a:ext cx="2034540" cy="470263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5"/>
          <p:cNvSpPr/>
          <p:nvPr/>
        </p:nvSpPr>
        <p:spPr>
          <a:xfrm>
            <a:off x="2583180" y="1558399"/>
            <a:ext cx="1943100" cy="397111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supporto documentale</a:t>
            </a:r>
            <a:endParaRPr lang="en-US" sz="1100" b="1" dirty="0"/>
          </a:p>
        </p:txBody>
      </p:sp>
      <p:sp>
        <p:nvSpPr>
          <p:cNvPr id="19" name="Shape 16"/>
          <p:cNvSpPr/>
          <p:nvPr/>
        </p:nvSpPr>
        <p:spPr>
          <a:xfrm>
            <a:off x="4572000" y="1521823"/>
            <a:ext cx="2034540" cy="470263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7"/>
          <p:cNvSpPr/>
          <p:nvPr/>
        </p:nvSpPr>
        <p:spPr>
          <a:xfrm>
            <a:off x="4617720" y="1558399"/>
            <a:ext cx="1943100" cy="397111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responsabile tecnico</a:t>
            </a:r>
            <a:endParaRPr lang="en-US" sz="1100" b="1" dirty="0"/>
          </a:p>
        </p:txBody>
      </p:sp>
      <p:sp>
        <p:nvSpPr>
          <p:cNvPr id="21" name="Shape 18"/>
          <p:cNvSpPr/>
          <p:nvPr/>
        </p:nvSpPr>
        <p:spPr>
          <a:xfrm>
            <a:off x="6606540" y="1521823"/>
            <a:ext cx="2034540" cy="470263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19"/>
          <p:cNvSpPr/>
          <p:nvPr/>
        </p:nvSpPr>
        <p:spPr>
          <a:xfrm>
            <a:off x="6652260" y="1558399"/>
            <a:ext cx="1943100" cy="397111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—</a:t>
            </a:r>
            <a:endParaRPr lang="en-US" sz="800" dirty="0"/>
          </a:p>
        </p:txBody>
      </p:sp>
      <p:sp>
        <p:nvSpPr>
          <p:cNvPr id="23" name="Shape 20"/>
          <p:cNvSpPr/>
          <p:nvPr/>
        </p:nvSpPr>
        <p:spPr>
          <a:xfrm>
            <a:off x="502920" y="1992086"/>
            <a:ext cx="2034540" cy="470263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1"/>
          <p:cNvSpPr/>
          <p:nvPr/>
        </p:nvSpPr>
        <p:spPr>
          <a:xfrm>
            <a:off x="548640" y="2028662"/>
            <a:ext cx="1943100" cy="397111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Preventiva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 GSE</a:t>
            </a:r>
          </a:p>
        </p:txBody>
      </p:sp>
      <p:sp>
        <p:nvSpPr>
          <p:cNvPr id="25" name="Shape 22"/>
          <p:cNvSpPr/>
          <p:nvPr/>
        </p:nvSpPr>
        <p:spPr>
          <a:xfrm>
            <a:off x="2537460" y="1992086"/>
            <a:ext cx="2034540" cy="470263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3"/>
          <p:cNvSpPr/>
          <p:nvPr/>
        </p:nvSpPr>
        <p:spPr>
          <a:xfrm>
            <a:off x="2583180" y="2028662"/>
            <a:ext cx="1943100" cy="397111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owner procedura</a:t>
            </a:r>
            <a:endParaRPr lang="en-US" sz="1100" b="1" dirty="0"/>
          </a:p>
        </p:txBody>
      </p:sp>
      <p:sp>
        <p:nvSpPr>
          <p:cNvPr id="27" name="Shape 24"/>
          <p:cNvSpPr/>
          <p:nvPr/>
        </p:nvSpPr>
        <p:spPr>
          <a:xfrm>
            <a:off x="4572000" y="1992086"/>
            <a:ext cx="2034540" cy="470263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5"/>
          <p:cNvSpPr/>
          <p:nvPr/>
        </p:nvSpPr>
        <p:spPr>
          <a:xfrm>
            <a:off x="4617720" y="2028662"/>
            <a:ext cx="1943100" cy="397111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supporto dati tecnici</a:t>
            </a:r>
            <a:endParaRPr lang="en-US" sz="1100" b="1" dirty="0"/>
          </a:p>
        </p:txBody>
      </p:sp>
      <p:sp>
        <p:nvSpPr>
          <p:cNvPr id="29" name="Shape 26"/>
          <p:cNvSpPr/>
          <p:nvPr/>
        </p:nvSpPr>
        <p:spPr>
          <a:xfrm>
            <a:off x="6606540" y="1992086"/>
            <a:ext cx="2034540" cy="470263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Text 27"/>
          <p:cNvSpPr/>
          <p:nvPr/>
        </p:nvSpPr>
        <p:spPr>
          <a:xfrm>
            <a:off x="6652260" y="2028662"/>
            <a:ext cx="1943100" cy="397111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—</a:t>
            </a:r>
            <a:endParaRPr lang="en-US" sz="800" dirty="0"/>
          </a:p>
        </p:txBody>
      </p:sp>
      <p:sp>
        <p:nvSpPr>
          <p:cNvPr id="31" name="Shape 28"/>
          <p:cNvSpPr/>
          <p:nvPr/>
        </p:nvSpPr>
        <p:spPr>
          <a:xfrm>
            <a:off x="502920" y="2462349"/>
            <a:ext cx="2034540" cy="470263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Text 29"/>
          <p:cNvSpPr/>
          <p:nvPr/>
        </p:nvSpPr>
        <p:spPr>
          <a:xfrm>
            <a:off x="548640" y="2498925"/>
            <a:ext cx="1943100" cy="397111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indent="0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Conferma 20%</a:t>
            </a:r>
          </a:p>
        </p:txBody>
      </p:sp>
      <p:sp>
        <p:nvSpPr>
          <p:cNvPr id="33" name="Shape 30"/>
          <p:cNvSpPr/>
          <p:nvPr/>
        </p:nvSpPr>
        <p:spPr>
          <a:xfrm>
            <a:off x="2537460" y="2462349"/>
            <a:ext cx="2034540" cy="470263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Text 31"/>
          <p:cNvSpPr/>
          <p:nvPr/>
        </p:nvSpPr>
        <p:spPr>
          <a:xfrm>
            <a:off x="2583180" y="2498925"/>
            <a:ext cx="1943100" cy="397111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/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owner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documenti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contabili</a:t>
            </a:r>
            <a:endParaRPr lang="en-US" sz="1100" b="1" dirty="0">
              <a:solidFill>
                <a:srgbClr val="1F2933"/>
              </a:solidFill>
              <a:latin typeface="Aptos" pitchFamily="34" charset="0"/>
            </a:endParaRPr>
          </a:p>
        </p:txBody>
      </p:sp>
      <p:sp>
        <p:nvSpPr>
          <p:cNvPr id="35" name="Shape 32"/>
          <p:cNvSpPr/>
          <p:nvPr/>
        </p:nvSpPr>
        <p:spPr>
          <a:xfrm>
            <a:off x="4572000" y="2462349"/>
            <a:ext cx="2034540" cy="470263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Text 33"/>
          <p:cNvSpPr/>
          <p:nvPr/>
        </p:nvSpPr>
        <p:spPr>
          <a:xfrm>
            <a:off x="4617720" y="2498925"/>
            <a:ext cx="1943100" cy="397111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supporto bene</a:t>
            </a:r>
            <a:endParaRPr lang="en-US" sz="1100" b="1" dirty="0"/>
          </a:p>
        </p:txBody>
      </p:sp>
      <p:sp>
        <p:nvSpPr>
          <p:cNvPr id="37" name="Shape 34"/>
          <p:cNvSpPr/>
          <p:nvPr/>
        </p:nvSpPr>
        <p:spPr>
          <a:xfrm>
            <a:off x="6606540" y="2462349"/>
            <a:ext cx="2034540" cy="470263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Text 35"/>
          <p:cNvSpPr/>
          <p:nvPr/>
        </p:nvSpPr>
        <p:spPr>
          <a:xfrm>
            <a:off x="6652260" y="2498925"/>
            <a:ext cx="1943100" cy="397111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—</a:t>
            </a:r>
            <a:endParaRPr lang="en-US" sz="800" dirty="0"/>
          </a:p>
        </p:txBody>
      </p:sp>
      <p:sp>
        <p:nvSpPr>
          <p:cNvPr id="39" name="Shape 36"/>
          <p:cNvSpPr/>
          <p:nvPr/>
        </p:nvSpPr>
        <p:spPr>
          <a:xfrm>
            <a:off x="502920" y="2932611"/>
            <a:ext cx="2034540" cy="470263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0" name="Text 37"/>
          <p:cNvSpPr/>
          <p:nvPr/>
        </p:nvSpPr>
        <p:spPr>
          <a:xfrm>
            <a:off x="548640" y="2969187"/>
            <a:ext cx="1943100" cy="397111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Perizia</a:t>
            </a:r>
            <a:endParaRPr lang="en-US" sz="800" dirty="0"/>
          </a:p>
        </p:txBody>
      </p:sp>
      <p:sp>
        <p:nvSpPr>
          <p:cNvPr id="41" name="Shape 38"/>
          <p:cNvSpPr/>
          <p:nvPr/>
        </p:nvSpPr>
        <p:spPr>
          <a:xfrm>
            <a:off x="2537460" y="2932611"/>
            <a:ext cx="2034540" cy="470263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2" name="Text 39"/>
          <p:cNvSpPr/>
          <p:nvPr/>
        </p:nvSpPr>
        <p:spPr>
          <a:xfrm>
            <a:off x="2583180" y="2969187"/>
            <a:ext cx="1943100" cy="397111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indent="0" algn="ctr">
              <a:buNone/>
            </a:pP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raccolta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evidenze</a:t>
            </a:r>
            <a:endParaRPr lang="en-US" sz="1100" b="1" dirty="0">
              <a:solidFill>
                <a:srgbClr val="1F2933"/>
              </a:solidFill>
              <a:latin typeface="Aptos" pitchFamily="34" charset="0"/>
            </a:endParaRPr>
          </a:p>
        </p:txBody>
      </p:sp>
      <p:sp>
        <p:nvSpPr>
          <p:cNvPr id="43" name="Shape 40"/>
          <p:cNvSpPr/>
          <p:nvPr/>
        </p:nvSpPr>
        <p:spPr>
          <a:xfrm>
            <a:off x="4572000" y="2932611"/>
            <a:ext cx="2034540" cy="470263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4" name="Text 41"/>
          <p:cNvSpPr/>
          <p:nvPr/>
        </p:nvSpPr>
        <p:spPr>
          <a:xfrm>
            <a:off x="4617720" y="2969187"/>
            <a:ext cx="1943100" cy="397111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owner documento</a:t>
            </a:r>
            <a:endParaRPr lang="en-US" sz="1100" b="1" dirty="0"/>
          </a:p>
        </p:txBody>
      </p:sp>
      <p:sp>
        <p:nvSpPr>
          <p:cNvPr id="45" name="Shape 42"/>
          <p:cNvSpPr/>
          <p:nvPr/>
        </p:nvSpPr>
        <p:spPr>
          <a:xfrm>
            <a:off x="6606540" y="2932611"/>
            <a:ext cx="2034540" cy="470263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6" name="Text 43"/>
          <p:cNvSpPr/>
          <p:nvPr/>
        </p:nvSpPr>
        <p:spPr>
          <a:xfrm>
            <a:off x="6652260" y="2969187"/>
            <a:ext cx="1943100" cy="397111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80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—</a:t>
            </a:r>
            <a:endParaRPr lang="en-US" sz="800" dirty="0"/>
          </a:p>
        </p:txBody>
      </p:sp>
      <p:sp>
        <p:nvSpPr>
          <p:cNvPr id="47" name="Shape 44"/>
          <p:cNvSpPr/>
          <p:nvPr/>
        </p:nvSpPr>
        <p:spPr>
          <a:xfrm>
            <a:off x="502920" y="3402874"/>
            <a:ext cx="2034540" cy="470263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8" name="Text 45"/>
          <p:cNvSpPr/>
          <p:nvPr/>
        </p:nvSpPr>
        <p:spPr>
          <a:xfrm>
            <a:off x="548640" y="3439450"/>
            <a:ext cx="1943100" cy="397111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Certificazione contabile</a:t>
            </a:r>
            <a:endParaRPr lang="en-US" sz="1100" b="1" dirty="0"/>
          </a:p>
        </p:txBody>
      </p:sp>
      <p:sp>
        <p:nvSpPr>
          <p:cNvPr id="49" name="Shape 46"/>
          <p:cNvSpPr/>
          <p:nvPr/>
        </p:nvSpPr>
        <p:spPr>
          <a:xfrm>
            <a:off x="2537460" y="3402874"/>
            <a:ext cx="2034540" cy="470263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0" name="Text 47"/>
          <p:cNvSpPr/>
          <p:nvPr/>
        </p:nvSpPr>
        <p:spPr>
          <a:xfrm>
            <a:off x="2583180" y="3439450"/>
            <a:ext cx="1943100" cy="397111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riconciliazione costi</a:t>
            </a:r>
            <a:endParaRPr lang="en-US" sz="1100" b="1" dirty="0"/>
          </a:p>
        </p:txBody>
      </p:sp>
      <p:sp>
        <p:nvSpPr>
          <p:cNvPr id="51" name="Shape 48"/>
          <p:cNvSpPr/>
          <p:nvPr/>
        </p:nvSpPr>
        <p:spPr>
          <a:xfrm>
            <a:off x="4572000" y="3402874"/>
            <a:ext cx="2034540" cy="470263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2" name="Text 49"/>
          <p:cNvSpPr/>
          <p:nvPr/>
        </p:nvSpPr>
        <p:spPr>
          <a:xfrm>
            <a:off x="4617720" y="3439450"/>
            <a:ext cx="1943100" cy="397111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supporto</a:t>
            </a:r>
            <a:endParaRPr lang="en-US" sz="1100" b="1" dirty="0"/>
          </a:p>
        </p:txBody>
      </p:sp>
      <p:sp>
        <p:nvSpPr>
          <p:cNvPr id="53" name="Shape 50"/>
          <p:cNvSpPr/>
          <p:nvPr/>
        </p:nvSpPr>
        <p:spPr>
          <a:xfrm>
            <a:off x="6606540" y="3402874"/>
            <a:ext cx="2034540" cy="470263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4" name="Text 51"/>
          <p:cNvSpPr/>
          <p:nvPr/>
        </p:nvSpPr>
        <p:spPr>
          <a:xfrm>
            <a:off x="6652260" y="3439450"/>
            <a:ext cx="1943100" cy="397111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owner documento</a:t>
            </a:r>
            <a:endParaRPr lang="en-US" sz="1100" b="1" dirty="0"/>
          </a:p>
        </p:txBody>
      </p:sp>
      <p:sp>
        <p:nvSpPr>
          <p:cNvPr id="55" name="Shape 52"/>
          <p:cNvSpPr/>
          <p:nvPr/>
        </p:nvSpPr>
        <p:spPr>
          <a:xfrm>
            <a:off x="502920" y="3873137"/>
            <a:ext cx="2034540" cy="470263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6" name="Text 53"/>
          <p:cNvSpPr/>
          <p:nvPr/>
        </p:nvSpPr>
        <p:spPr>
          <a:xfrm>
            <a:off x="548640" y="3909713"/>
            <a:ext cx="1943100" cy="397111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Monitoraggio</a:t>
            </a:r>
            <a:endParaRPr lang="en-US" sz="1100" b="1" dirty="0"/>
          </a:p>
        </p:txBody>
      </p:sp>
      <p:sp>
        <p:nvSpPr>
          <p:cNvPr id="57" name="Shape 54"/>
          <p:cNvSpPr/>
          <p:nvPr/>
        </p:nvSpPr>
        <p:spPr>
          <a:xfrm>
            <a:off x="2537460" y="3873137"/>
            <a:ext cx="2034540" cy="470263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8" name="Text 55"/>
          <p:cNvSpPr/>
          <p:nvPr/>
        </p:nvSpPr>
        <p:spPr>
          <a:xfrm>
            <a:off x="2583180" y="3909713"/>
            <a:ext cx="1943100" cy="397111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owner scadenze e dati</a:t>
            </a:r>
            <a:endParaRPr lang="en-US" sz="1100" b="1" dirty="0"/>
          </a:p>
        </p:txBody>
      </p:sp>
      <p:sp>
        <p:nvSpPr>
          <p:cNvPr id="59" name="Shape 56"/>
          <p:cNvSpPr/>
          <p:nvPr/>
        </p:nvSpPr>
        <p:spPr>
          <a:xfrm>
            <a:off x="4572000" y="3873137"/>
            <a:ext cx="2034540" cy="470263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0" name="Text 57"/>
          <p:cNvSpPr/>
          <p:nvPr/>
        </p:nvSpPr>
        <p:spPr>
          <a:xfrm>
            <a:off x="4617720" y="3909713"/>
            <a:ext cx="1943100" cy="397111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supporto se richiesto</a:t>
            </a:r>
            <a:endParaRPr lang="en-US" sz="1100" b="1" dirty="0"/>
          </a:p>
        </p:txBody>
      </p:sp>
      <p:sp>
        <p:nvSpPr>
          <p:cNvPr id="61" name="Shape 58"/>
          <p:cNvSpPr/>
          <p:nvPr/>
        </p:nvSpPr>
        <p:spPr>
          <a:xfrm>
            <a:off x="6606540" y="3873137"/>
            <a:ext cx="2034540" cy="470263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2" name="Text 59"/>
          <p:cNvSpPr/>
          <p:nvPr/>
        </p:nvSpPr>
        <p:spPr>
          <a:xfrm>
            <a:off x="6652260" y="3909713"/>
            <a:ext cx="1943100" cy="397111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supporto fiscale/contabile</a:t>
            </a:r>
            <a:endParaRPr lang="en-US" sz="1100" b="1" dirty="0"/>
          </a:p>
        </p:txBody>
      </p:sp>
      <p:sp>
        <p:nvSpPr>
          <p:cNvPr id="63" name="Shape 60"/>
          <p:cNvSpPr/>
          <p:nvPr/>
        </p:nvSpPr>
        <p:spPr>
          <a:xfrm>
            <a:off x="914400" y="4709160"/>
            <a:ext cx="7315200" cy="836234"/>
          </a:xfrm>
          <a:prstGeom prst="roundRect">
            <a:avLst>
              <a:gd name="adj" fmla="val 11429"/>
            </a:avLst>
          </a:prstGeom>
          <a:solidFill>
            <a:srgbClr val="DCEFFB"/>
          </a:solidFill>
          <a:ln w="12700">
            <a:solidFill>
              <a:srgbClr val="D8DEE6">
                <a:alpha val="8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4" name="Text 61"/>
          <p:cNvSpPr/>
          <p:nvPr/>
        </p:nvSpPr>
        <p:spPr>
          <a:xfrm>
            <a:off x="1051560" y="4818888"/>
            <a:ext cx="7040880" cy="23774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000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Obiettivo organizzativo</a:t>
            </a:r>
            <a:endParaRPr lang="en-US" sz="1100" dirty="0">
              <a:solidFill>
                <a:srgbClr val="FF0000"/>
              </a:solidFill>
            </a:endParaRPr>
          </a:p>
        </p:txBody>
      </p:sp>
      <p:sp>
        <p:nvSpPr>
          <p:cNvPr id="65" name="Text 62"/>
          <p:cNvSpPr/>
          <p:nvPr/>
        </p:nvSpPr>
        <p:spPr>
          <a:xfrm>
            <a:off x="1051560" y="5102352"/>
            <a:ext cx="7040880" cy="3200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 misura richiede coordinamento: nominare un referente interno e definire ruoli prima dell’invio della preventiva</a:t>
            </a:r>
            <a:r>
              <a:rPr lang="en-US" sz="92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endParaRPr lang="en-US" sz="92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/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3B3561"/>
          </a:solidFill>
          <a:ln w="12700">
            <a:solidFill>
              <a:srgbClr val="3B356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320040" y="109728"/>
            <a:ext cx="763524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Check-list finale per responsabili amministrativi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949440" y="146304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i="1" dirty="0">
                <a:solidFill>
                  <a:srgbClr val="D9E8FF"/>
                </a:solidFill>
              </a:rPr>
              <a:t>Checklist</a:t>
            </a:r>
            <a:endParaRPr lang="en-US" sz="750" dirty="0"/>
          </a:p>
        </p:txBody>
      </p:sp>
      <p:sp>
        <p:nvSpPr>
          <p:cNvPr id="7" name="Shape 4"/>
          <p:cNvSpPr/>
          <p:nvPr/>
        </p:nvSpPr>
        <p:spPr>
          <a:xfrm>
            <a:off x="411480" y="914400"/>
            <a:ext cx="4160520" cy="482600"/>
          </a:xfrm>
          <a:prstGeom prst="rect">
            <a:avLst/>
          </a:prstGeom>
          <a:solidFill>
            <a:srgbClr val="3B3561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457200" y="950976"/>
            <a:ext cx="4069080" cy="4094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Area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4572000" y="914400"/>
            <a:ext cx="4160520" cy="482600"/>
          </a:xfrm>
          <a:prstGeom prst="rect">
            <a:avLst/>
          </a:prstGeom>
          <a:solidFill>
            <a:srgbClr val="3B3561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7"/>
          <p:cNvSpPr/>
          <p:nvPr/>
        </p:nvSpPr>
        <p:spPr>
          <a:xfrm>
            <a:off x="4617720" y="950976"/>
            <a:ext cx="4069080" cy="4094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Verifica finale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411480" y="1397000"/>
            <a:ext cx="4160520" cy="482600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9"/>
          <p:cNvSpPr/>
          <p:nvPr/>
        </p:nvSpPr>
        <p:spPr>
          <a:xfrm>
            <a:off x="457200" y="1433576"/>
            <a:ext cx="4069080" cy="4094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Soggetto e sede</a:t>
            </a:r>
            <a:endParaRPr lang="en-US" sz="1100" b="1" dirty="0"/>
          </a:p>
        </p:txBody>
      </p:sp>
      <p:sp>
        <p:nvSpPr>
          <p:cNvPr id="13" name="Shape 10"/>
          <p:cNvSpPr/>
          <p:nvPr/>
        </p:nvSpPr>
        <p:spPr>
          <a:xfrm>
            <a:off x="4572000" y="1397000"/>
            <a:ext cx="4160520" cy="482600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1"/>
          <p:cNvSpPr/>
          <p:nvPr/>
        </p:nvSpPr>
        <p:spPr>
          <a:xfrm>
            <a:off x="4617720" y="1433576"/>
            <a:ext cx="4069080" cy="4094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beneficiario ammissibile, struttura produttiva e dati catastali verificati</a:t>
            </a:r>
            <a:endParaRPr lang="en-US" sz="1100" b="1" dirty="0"/>
          </a:p>
        </p:txBody>
      </p:sp>
      <p:sp>
        <p:nvSpPr>
          <p:cNvPr id="15" name="Shape 12"/>
          <p:cNvSpPr/>
          <p:nvPr/>
        </p:nvSpPr>
        <p:spPr>
          <a:xfrm>
            <a:off x="411480" y="1879600"/>
            <a:ext cx="4160520" cy="482600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3"/>
          <p:cNvSpPr/>
          <p:nvPr/>
        </p:nvSpPr>
        <p:spPr>
          <a:xfrm>
            <a:off x="457200" y="1916176"/>
            <a:ext cx="4069080" cy="4094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Beni</a:t>
            </a:r>
            <a:endParaRPr lang="en-US" sz="800" dirty="0"/>
          </a:p>
        </p:txBody>
      </p:sp>
      <p:sp>
        <p:nvSpPr>
          <p:cNvPr id="17" name="Shape 14"/>
          <p:cNvSpPr/>
          <p:nvPr/>
        </p:nvSpPr>
        <p:spPr>
          <a:xfrm>
            <a:off x="4572000" y="1879600"/>
            <a:ext cx="4160520" cy="482600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5"/>
          <p:cNvSpPr/>
          <p:nvPr/>
        </p:nvSpPr>
        <p:spPr>
          <a:xfrm>
            <a:off x="4617720" y="1916176"/>
            <a:ext cx="4069080" cy="4094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/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classificazione Allegato IV/V o FER validata prima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dell’invio</a:t>
            </a:r>
            <a:endParaRPr lang="en-US" sz="1100" b="1" dirty="0">
              <a:solidFill>
                <a:srgbClr val="1F2933"/>
              </a:solidFill>
              <a:latin typeface="Aptos" pitchFamily="34" charset="0"/>
            </a:endParaRPr>
          </a:p>
        </p:txBody>
      </p:sp>
      <p:sp>
        <p:nvSpPr>
          <p:cNvPr id="19" name="Shape 16"/>
          <p:cNvSpPr/>
          <p:nvPr/>
        </p:nvSpPr>
        <p:spPr>
          <a:xfrm>
            <a:off x="411480" y="2362200"/>
            <a:ext cx="4160520" cy="482600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7"/>
          <p:cNvSpPr/>
          <p:nvPr/>
        </p:nvSpPr>
        <p:spPr>
          <a:xfrm>
            <a:off x="457200" y="2398776"/>
            <a:ext cx="4069080" cy="4094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Preventiva</a:t>
            </a:r>
            <a:endParaRPr lang="en-US" sz="1100" b="1" dirty="0"/>
          </a:p>
        </p:txBody>
      </p:sp>
      <p:sp>
        <p:nvSpPr>
          <p:cNvPr id="21" name="Shape 18"/>
          <p:cNvSpPr/>
          <p:nvPr/>
        </p:nvSpPr>
        <p:spPr>
          <a:xfrm>
            <a:off x="4572000" y="2362200"/>
            <a:ext cx="4160520" cy="482600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Text 19"/>
          <p:cNvSpPr/>
          <p:nvPr/>
        </p:nvSpPr>
        <p:spPr>
          <a:xfrm>
            <a:off x="4617720" y="2398776"/>
            <a:ext cx="4069080" cy="4094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DSAN, ricevuta e esito GSE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archiviati</a:t>
            </a:r>
            <a:endParaRPr lang="en-US" sz="1100" b="1" dirty="0">
              <a:solidFill>
                <a:srgbClr val="1F2933"/>
              </a:solidFill>
              <a:latin typeface="Aptos" pitchFamily="34" charset="0"/>
            </a:endParaRPr>
          </a:p>
        </p:txBody>
      </p:sp>
      <p:sp>
        <p:nvSpPr>
          <p:cNvPr id="23" name="Shape 20"/>
          <p:cNvSpPr/>
          <p:nvPr/>
        </p:nvSpPr>
        <p:spPr>
          <a:xfrm>
            <a:off x="411480" y="2844800"/>
            <a:ext cx="4160520" cy="482600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1"/>
          <p:cNvSpPr/>
          <p:nvPr/>
        </p:nvSpPr>
        <p:spPr>
          <a:xfrm>
            <a:off x="457200" y="2881376"/>
            <a:ext cx="4069080" cy="4094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Conferma 20%</a:t>
            </a:r>
          </a:p>
        </p:txBody>
      </p:sp>
      <p:sp>
        <p:nvSpPr>
          <p:cNvPr id="25" name="Shape 22"/>
          <p:cNvSpPr/>
          <p:nvPr/>
        </p:nvSpPr>
        <p:spPr>
          <a:xfrm>
            <a:off x="4572000" y="2844800"/>
            <a:ext cx="4160520" cy="482600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3"/>
          <p:cNvSpPr/>
          <p:nvPr/>
        </p:nvSpPr>
        <p:spPr>
          <a:xfrm>
            <a:off x="4617720" y="2881376"/>
            <a:ext cx="4069080" cy="4094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ordine, acconto, fatture e termine 60 giorni presidiati</a:t>
            </a:r>
            <a:endParaRPr lang="en-US" sz="1100" b="1" dirty="0"/>
          </a:p>
        </p:txBody>
      </p:sp>
      <p:sp>
        <p:nvSpPr>
          <p:cNvPr id="27" name="Shape 24"/>
          <p:cNvSpPr/>
          <p:nvPr/>
        </p:nvSpPr>
        <p:spPr>
          <a:xfrm>
            <a:off x="411480" y="3327400"/>
            <a:ext cx="4160520" cy="482600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5"/>
          <p:cNvSpPr/>
          <p:nvPr/>
        </p:nvSpPr>
        <p:spPr>
          <a:xfrm>
            <a:off x="457200" y="3363976"/>
            <a:ext cx="4069080" cy="4094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indent="0">
              <a:buNone/>
            </a:pP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Completamento</a:t>
            </a:r>
            <a:endParaRPr lang="en-US" sz="1100" b="1" dirty="0">
              <a:solidFill>
                <a:srgbClr val="1F2933"/>
              </a:solidFill>
              <a:latin typeface="Aptos" pitchFamily="34" charset="0"/>
            </a:endParaRPr>
          </a:p>
        </p:txBody>
      </p:sp>
      <p:sp>
        <p:nvSpPr>
          <p:cNvPr id="29" name="Shape 26"/>
          <p:cNvSpPr/>
          <p:nvPr/>
        </p:nvSpPr>
        <p:spPr>
          <a:xfrm>
            <a:off x="4572000" y="3327400"/>
            <a:ext cx="4160520" cy="482600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Text 27"/>
          <p:cNvSpPr/>
          <p:nvPr/>
        </p:nvSpPr>
        <p:spPr>
          <a:xfrm>
            <a:off x="4617720" y="3363976"/>
            <a:ext cx="4069080" cy="4094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/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interconnessione/fine lavori, perizia,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certificazione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contabile</a:t>
            </a:r>
            <a:endParaRPr lang="en-US" sz="1100" b="1" dirty="0">
              <a:solidFill>
                <a:srgbClr val="1F2933"/>
              </a:solidFill>
              <a:latin typeface="Aptos" pitchFamily="34" charset="0"/>
            </a:endParaRPr>
          </a:p>
        </p:txBody>
      </p:sp>
      <p:sp>
        <p:nvSpPr>
          <p:cNvPr id="31" name="Shape 28"/>
          <p:cNvSpPr/>
          <p:nvPr/>
        </p:nvSpPr>
        <p:spPr>
          <a:xfrm>
            <a:off x="411480" y="3810000"/>
            <a:ext cx="4160520" cy="482600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Text 29"/>
          <p:cNvSpPr/>
          <p:nvPr/>
        </p:nvSpPr>
        <p:spPr>
          <a:xfrm>
            <a:off x="457200" y="3846576"/>
            <a:ext cx="4069080" cy="4094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Fruizione</a:t>
            </a:r>
            <a:endParaRPr lang="en-US" sz="1100" b="1" dirty="0">
              <a:solidFill>
                <a:srgbClr val="1F2933"/>
              </a:solidFill>
              <a:latin typeface="Aptos" pitchFamily="34" charset="0"/>
            </a:endParaRPr>
          </a:p>
        </p:txBody>
      </p:sp>
      <p:sp>
        <p:nvSpPr>
          <p:cNvPr id="33" name="Shape 30"/>
          <p:cNvSpPr/>
          <p:nvPr/>
        </p:nvSpPr>
        <p:spPr>
          <a:xfrm>
            <a:off x="4572000" y="3810000"/>
            <a:ext cx="4160520" cy="482600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Text 31"/>
          <p:cNvSpPr/>
          <p:nvPr/>
        </p:nvSpPr>
        <p:spPr>
          <a:xfrm>
            <a:off x="4617720" y="3846576"/>
            <a:ext cx="4069080" cy="4094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esito positivo GSE e piano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ammortamento</a:t>
            </a:r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aggiornato</a:t>
            </a:r>
            <a:endParaRPr lang="en-US" sz="1100" b="1" dirty="0">
              <a:solidFill>
                <a:srgbClr val="1F2933"/>
              </a:solidFill>
              <a:latin typeface="Aptos" pitchFamily="34" charset="0"/>
            </a:endParaRPr>
          </a:p>
        </p:txBody>
      </p:sp>
      <p:sp>
        <p:nvSpPr>
          <p:cNvPr id="35" name="Shape 32"/>
          <p:cNvSpPr/>
          <p:nvPr/>
        </p:nvSpPr>
        <p:spPr>
          <a:xfrm>
            <a:off x="411480" y="4292600"/>
            <a:ext cx="4160520" cy="482600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Text 33"/>
          <p:cNvSpPr/>
          <p:nvPr/>
        </p:nvSpPr>
        <p:spPr>
          <a:xfrm>
            <a:off x="457200" y="4329176"/>
            <a:ext cx="4069080" cy="4094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indent="0">
              <a:buNone/>
            </a:pP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Monitoraggio</a:t>
            </a:r>
            <a:endParaRPr lang="en-US" sz="1100" b="1" dirty="0">
              <a:solidFill>
                <a:srgbClr val="1F2933"/>
              </a:solidFill>
              <a:latin typeface="Aptos" pitchFamily="34" charset="0"/>
            </a:endParaRPr>
          </a:p>
        </p:txBody>
      </p:sp>
      <p:sp>
        <p:nvSpPr>
          <p:cNvPr id="37" name="Shape 34"/>
          <p:cNvSpPr/>
          <p:nvPr/>
        </p:nvSpPr>
        <p:spPr>
          <a:xfrm>
            <a:off x="4572000" y="4292600"/>
            <a:ext cx="4160520" cy="482600"/>
          </a:xfrm>
          <a:prstGeom prst="rect">
            <a:avLst/>
          </a:prstGeom>
          <a:solidFill>
            <a:srgbClr val="FFFFFF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Text 35"/>
          <p:cNvSpPr/>
          <p:nvPr/>
        </p:nvSpPr>
        <p:spPr>
          <a:xfrm>
            <a:off x="4617720" y="4329176"/>
            <a:ext cx="4069080" cy="4094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/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scadenze 20 gennaio e 30 giugno inserite in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calendario</a:t>
            </a:r>
            <a:endParaRPr lang="en-US" sz="1100" b="1" dirty="0">
              <a:solidFill>
                <a:srgbClr val="1F2933"/>
              </a:solidFill>
              <a:latin typeface="Aptos" pitchFamily="34" charset="0"/>
            </a:endParaRPr>
          </a:p>
        </p:txBody>
      </p:sp>
      <p:sp>
        <p:nvSpPr>
          <p:cNvPr id="39" name="Shape 36"/>
          <p:cNvSpPr/>
          <p:nvPr/>
        </p:nvSpPr>
        <p:spPr>
          <a:xfrm>
            <a:off x="411480" y="4775200"/>
            <a:ext cx="4160520" cy="482600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0" name="Text 37"/>
          <p:cNvSpPr/>
          <p:nvPr/>
        </p:nvSpPr>
        <p:spPr>
          <a:xfrm>
            <a:off x="457200" y="4811776"/>
            <a:ext cx="4069080" cy="4094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Fascicolo</a:t>
            </a:r>
            <a:endParaRPr lang="en-US" sz="1100" b="1" dirty="0">
              <a:solidFill>
                <a:srgbClr val="1F2933"/>
              </a:solidFill>
              <a:latin typeface="Aptos" pitchFamily="34" charset="0"/>
            </a:endParaRPr>
          </a:p>
        </p:txBody>
      </p:sp>
      <p:sp>
        <p:nvSpPr>
          <p:cNvPr id="41" name="Shape 38"/>
          <p:cNvSpPr/>
          <p:nvPr/>
        </p:nvSpPr>
        <p:spPr>
          <a:xfrm>
            <a:off x="4572000" y="4775200"/>
            <a:ext cx="4160520" cy="482600"/>
          </a:xfrm>
          <a:prstGeom prst="rect">
            <a:avLst/>
          </a:prstGeom>
          <a:solidFill>
            <a:srgbClr val="F5F7FA"/>
          </a:solidFill>
          <a:ln w="6350">
            <a:solidFill>
              <a:srgbClr val="D8DEE6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2" name="Text 39"/>
          <p:cNvSpPr/>
          <p:nvPr/>
        </p:nvSpPr>
        <p:spPr>
          <a:xfrm>
            <a:off x="4617720" y="4811776"/>
            <a:ext cx="4069080" cy="40944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indent="0" algn="ctr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</a:rPr>
              <a:t>documenti tecnici, contabili, fiscali e GSE </a:t>
            </a:r>
            <a:r>
              <a:rPr lang="en-US" sz="1100" b="1" dirty="0" err="1">
                <a:solidFill>
                  <a:srgbClr val="1F2933"/>
                </a:solidFill>
                <a:latin typeface="Aptos" pitchFamily="34" charset="0"/>
              </a:rPr>
              <a:t>conservati</a:t>
            </a:r>
            <a:endParaRPr lang="en-US" sz="1100" b="1" dirty="0">
              <a:solidFill>
                <a:srgbClr val="1F2933"/>
              </a:solidFill>
              <a:latin typeface="Aptos" pitchFamily="34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/render/slide-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30352"/>
          </a:xfrm>
          <a:prstGeom prst="rect">
            <a:avLst/>
          </a:prstGeom>
          <a:solidFill>
            <a:srgbClr val="3B3561"/>
          </a:solidFill>
          <a:ln w="12700">
            <a:solidFill>
              <a:srgbClr val="3B356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1"/>
          <p:cNvSpPr/>
          <p:nvPr/>
        </p:nvSpPr>
        <p:spPr>
          <a:xfrm>
            <a:off x="320040" y="109728"/>
            <a:ext cx="7635240" cy="256032"/>
          </a:xfrm>
          <a:prstGeom prst="rect">
            <a:avLst/>
          </a:prstGeom>
          <a:noFill/>
          <a:ln/>
        </p:spPr>
        <p:txBody>
          <a:bodyPr wrap="square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Conclusioni e prossimi passi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6949440" y="146304"/>
            <a:ext cx="182880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750" i="1" dirty="0">
                <a:solidFill>
                  <a:srgbClr val="D9E8FF"/>
                </a:solidFill>
              </a:rPr>
              <a:t>Chiusura</a:t>
            </a:r>
            <a:endParaRPr lang="en-US" sz="750" dirty="0"/>
          </a:p>
        </p:txBody>
      </p:sp>
      <p:sp>
        <p:nvSpPr>
          <p:cNvPr id="7" name="Shape 4"/>
          <p:cNvSpPr/>
          <p:nvPr/>
        </p:nvSpPr>
        <p:spPr>
          <a:xfrm>
            <a:off x="594360" y="1051560"/>
            <a:ext cx="1488643" cy="685800"/>
          </a:xfrm>
          <a:prstGeom prst="chevron">
            <a:avLst/>
          </a:prstGeom>
          <a:solidFill>
            <a:srgbClr val="3B3561"/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/>
          <p:nvPr/>
        </p:nvSpPr>
        <p:spPr>
          <a:xfrm>
            <a:off x="667512" y="1161288"/>
            <a:ext cx="1342339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      </a:t>
            </a:r>
            <a:r>
              <a:rPr lang="en-US" sz="920" b="1" dirty="0" err="1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Mappare</a:t>
            </a: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investimenti</a:t>
            </a:r>
            <a:endParaRPr lang="en-US" sz="920" dirty="0"/>
          </a:p>
        </p:txBody>
      </p:sp>
      <p:sp>
        <p:nvSpPr>
          <p:cNvPr id="9" name="Shape 6"/>
          <p:cNvSpPr/>
          <p:nvPr/>
        </p:nvSpPr>
        <p:spPr>
          <a:xfrm>
            <a:off x="2211019" y="1051560"/>
            <a:ext cx="1488643" cy="685800"/>
          </a:xfrm>
          <a:prstGeom prst="chevron">
            <a:avLst/>
          </a:prstGeom>
          <a:solidFill>
            <a:srgbClr val="2D74A3"/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7"/>
          <p:cNvSpPr/>
          <p:nvPr/>
        </p:nvSpPr>
        <p:spPr>
          <a:xfrm>
            <a:off x="2284171" y="1161288"/>
            <a:ext cx="1342339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Preparare dati</a:t>
            </a:r>
            <a:endParaRPr lang="en-US" sz="920" dirty="0"/>
          </a:p>
        </p:txBody>
      </p:sp>
      <p:sp>
        <p:nvSpPr>
          <p:cNvPr id="11" name="Shape 8"/>
          <p:cNvSpPr/>
          <p:nvPr/>
        </p:nvSpPr>
        <p:spPr>
          <a:xfrm>
            <a:off x="3827678" y="1051560"/>
            <a:ext cx="1488643" cy="685800"/>
          </a:xfrm>
          <a:prstGeom prst="chevron">
            <a:avLst/>
          </a:prstGeom>
          <a:solidFill>
            <a:srgbClr val="2D74A3"/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9"/>
          <p:cNvSpPr/>
          <p:nvPr/>
        </p:nvSpPr>
        <p:spPr>
          <a:xfrm>
            <a:off x="3900830" y="1161288"/>
            <a:ext cx="1342339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      </a:t>
            </a:r>
            <a:r>
              <a:rPr lang="en-US" sz="920" b="1" dirty="0" err="1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Inviare</a:t>
            </a: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preventiva</a:t>
            </a:r>
            <a:endParaRPr lang="en-US" sz="920" dirty="0"/>
          </a:p>
        </p:txBody>
      </p:sp>
      <p:sp>
        <p:nvSpPr>
          <p:cNvPr id="13" name="Shape 10"/>
          <p:cNvSpPr/>
          <p:nvPr/>
        </p:nvSpPr>
        <p:spPr>
          <a:xfrm>
            <a:off x="5444338" y="1051560"/>
            <a:ext cx="1488643" cy="685800"/>
          </a:xfrm>
          <a:prstGeom prst="chevron">
            <a:avLst/>
          </a:prstGeom>
          <a:solidFill>
            <a:srgbClr val="2D74A3"/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1"/>
          <p:cNvSpPr/>
          <p:nvPr/>
        </p:nvSpPr>
        <p:spPr>
          <a:xfrm>
            <a:off x="5517490" y="1161288"/>
            <a:ext cx="1342339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       </a:t>
            </a:r>
            <a:r>
              <a:rPr lang="en-US" sz="920" b="1" dirty="0" err="1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Presidiare</a:t>
            </a: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scadenze</a:t>
            </a:r>
            <a:endParaRPr lang="en-US" sz="920" dirty="0"/>
          </a:p>
        </p:txBody>
      </p:sp>
      <p:sp>
        <p:nvSpPr>
          <p:cNvPr id="15" name="Shape 12"/>
          <p:cNvSpPr/>
          <p:nvPr/>
        </p:nvSpPr>
        <p:spPr>
          <a:xfrm>
            <a:off x="7060997" y="1051560"/>
            <a:ext cx="1488643" cy="685800"/>
          </a:xfrm>
          <a:prstGeom prst="chevron">
            <a:avLst/>
          </a:prstGeom>
          <a:solidFill>
            <a:srgbClr val="087F5B"/>
          </a:solidFill>
          <a:ln w="12700">
            <a:solidFill>
              <a:srgbClr val="FFFFFF">
                <a:alpha val="7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3"/>
          <p:cNvSpPr/>
          <p:nvPr/>
        </p:nvSpPr>
        <p:spPr>
          <a:xfrm>
            <a:off x="7134149" y="1161288"/>
            <a:ext cx="1342339" cy="548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      </a:t>
            </a:r>
            <a:r>
              <a:rPr lang="en-US" sz="920" b="1" dirty="0" err="1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Conservare</a:t>
            </a: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prove</a:t>
            </a:r>
            <a:endParaRPr lang="en-US" sz="920" dirty="0"/>
          </a:p>
        </p:txBody>
      </p:sp>
      <p:sp>
        <p:nvSpPr>
          <p:cNvPr id="17" name="Shape 14"/>
          <p:cNvSpPr/>
          <p:nvPr/>
        </p:nvSpPr>
        <p:spPr>
          <a:xfrm>
            <a:off x="914400" y="2331720"/>
            <a:ext cx="7315200" cy="1097280"/>
          </a:xfrm>
          <a:prstGeom prst="roundRect">
            <a:avLst>
              <a:gd name="adj" fmla="val 6667"/>
            </a:avLst>
          </a:prstGeom>
          <a:solidFill>
            <a:srgbClr val="DCEFFB"/>
          </a:solidFill>
          <a:ln w="12700">
            <a:solidFill>
              <a:srgbClr val="D8DEE6">
                <a:alpha val="8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5"/>
          <p:cNvSpPr/>
          <p:nvPr/>
        </p:nvSpPr>
        <p:spPr>
          <a:xfrm>
            <a:off x="1051560" y="2441448"/>
            <a:ext cx="7040880" cy="237744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FF0000"/>
                </a:solidFill>
                <a:latin typeface="Aptos" pitchFamily="34" charset="0"/>
              </a:rPr>
              <a:t>In </a:t>
            </a:r>
            <a:r>
              <a:rPr lang="en-US" sz="1100" b="1" dirty="0" err="1">
                <a:solidFill>
                  <a:srgbClr val="FF0000"/>
                </a:solidFill>
                <a:latin typeface="Aptos" pitchFamily="34" charset="0"/>
              </a:rPr>
              <a:t>conclusione</a:t>
            </a:r>
            <a:endParaRPr lang="en-US" sz="1100" dirty="0">
              <a:solidFill>
                <a:srgbClr val="FF0000"/>
              </a:solidFill>
            </a:endParaRPr>
          </a:p>
        </p:txBody>
      </p:sp>
      <p:sp>
        <p:nvSpPr>
          <p:cNvPr id="19" name="Text 16"/>
          <p:cNvSpPr/>
          <p:nvPr/>
        </p:nvSpPr>
        <p:spPr>
          <a:xfrm>
            <a:off x="1051560" y="2724912"/>
            <a:ext cx="7040880" cy="594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t">
            <a:normAutofit/>
          </a:bodyPr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Il nuovo iperammortamento può essere rilevante, ma richiede una gestione amministrativa rigorosa. La qualità della pratica dipende dalla capacità di coordinare GSE, tecnici, revisori e documentazione contabile</a:t>
            </a:r>
            <a:r>
              <a:rPr lang="en-US" sz="920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  <a:endParaRPr lang="en-US" sz="920" dirty="0"/>
          </a:p>
        </p:txBody>
      </p:sp>
      <p:sp>
        <p:nvSpPr>
          <p:cNvPr id="20" name="Text 17"/>
          <p:cNvSpPr/>
          <p:nvPr/>
        </p:nvSpPr>
        <p:spPr>
          <a:xfrm>
            <a:off x="1051560" y="3931920"/>
            <a:ext cx="7040880" cy="1241814"/>
          </a:xfrm>
          <a:prstGeom prst="rect">
            <a:avLst/>
          </a:prstGeom>
          <a:noFill/>
          <a:ln/>
        </p:spPr>
        <p:txBody>
          <a:bodyPr wrap="square" lIns="762" tIns="762" rIns="762" bIns="762" rtlCol="0" anchor="t">
            <a:normAutofit fontScale="92500" lnSpcReduction="20000"/>
          </a:bodyPr>
          <a:lstStyle/>
          <a:p>
            <a:r>
              <a:rPr lang="en-US" sz="14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Avviare subito una mappatura degli investimenti 2026-2028.</a:t>
            </a:r>
          </a:p>
          <a:p>
            <a:endParaRPr lang="en-US" sz="1400" b="1" dirty="0"/>
          </a:p>
          <a:p>
            <a:r>
              <a:rPr lang="en-US" sz="14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Creare un fascicolo per ogni struttura produttiva/pratica GSE.</a:t>
            </a:r>
          </a:p>
          <a:p>
            <a:endParaRPr lang="en-US" sz="1400" b="1" dirty="0"/>
          </a:p>
          <a:p>
            <a:r>
              <a:rPr lang="en-US" sz="14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Definire responsabile interno, calendario e documenti </a:t>
            </a:r>
            <a:r>
              <a:rPr lang="en-US" sz="1400" b="1" dirty="0" err="1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obbligatori</a:t>
            </a:r>
            <a:r>
              <a:rPr lang="en-US" sz="14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.</a:t>
            </a:r>
          </a:p>
          <a:p>
            <a:endParaRPr lang="en-US" sz="1400" b="1" dirty="0"/>
          </a:p>
          <a:p>
            <a:r>
              <a:rPr lang="en-US" sz="1400" b="1" dirty="0">
                <a:solidFill>
                  <a:srgbClr val="1F29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Coinvolgere perito e revisore prima del completamento, non dopo.</a:t>
            </a:r>
            <a:endParaRPr lang="en-US" sz="1400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427</TotalTime>
  <Words>4927</Words>
  <Application>Microsoft Office PowerPoint</Application>
  <PresentationFormat>Presentazione su schermo (4:3)</PresentationFormat>
  <Paragraphs>844</Paragraphs>
  <Slides>49</Slides>
  <Notes>49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49</vt:i4>
      </vt:variant>
    </vt:vector>
  </HeadingPairs>
  <TitlesOfParts>
    <vt:vector size="55" baseType="lpstr">
      <vt:lpstr>Aptos</vt:lpstr>
      <vt:lpstr>Aptos Display</vt:lpstr>
      <vt:lpstr>Arial</vt:lpstr>
      <vt:lpstr>Calibri</vt:lpstr>
      <vt:lpstr>Wingdings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Qualitas / Confapi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Nuovo Iperammortamento 2026-2028 - Adempimenti e comunicazioni GSE</dc:title>
  <dc:subject>Nuovo Iperammortamento 2026-2028</dc:subject>
  <dc:creator>OpenAI</dc:creator>
  <cp:lastModifiedBy>Massimo Fumagalli</cp:lastModifiedBy>
  <cp:revision>43</cp:revision>
  <dcterms:created xsi:type="dcterms:W3CDTF">2026-06-20T18:52:41Z</dcterms:created>
  <dcterms:modified xsi:type="dcterms:W3CDTF">2026-09-08T09:00:26Z</dcterms:modified>
</cp:coreProperties>
</file>