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D9D9D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D9D9D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D9D9D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38675" y="941006"/>
            <a:ext cx="3938904" cy="3555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D9D9D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652" y="215011"/>
            <a:ext cx="6264275" cy="577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D9D9D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6935" y="1142047"/>
            <a:ext cx="6285230" cy="234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81150"/>
            <a:ext cx="5394325" cy="186076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3600" b="1" spc="465" dirty="0">
                <a:latin typeface="Calibri"/>
                <a:cs typeface="Calibri"/>
              </a:rPr>
              <a:t>RISCHI</a:t>
            </a:r>
            <a:r>
              <a:rPr sz="3600" b="1" spc="220" dirty="0">
                <a:latin typeface="Calibri"/>
                <a:cs typeface="Calibri"/>
              </a:rPr>
              <a:t> </a:t>
            </a:r>
            <a:r>
              <a:rPr sz="3600" b="1" spc="490" dirty="0">
                <a:latin typeface="Calibri"/>
                <a:cs typeface="Calibri"/>
              </a:rPr>
              <a:t>CATASTROFALI</a:t>
            </a:r>
            <a:endParaRPr sz="3600" dirty="0">
              <a:latin typeface="Calibri"/>
              <a:cs typeface="Calibri"/>
            </a:endParaRPr>
          </a:p>
          <a:p>
            <a:pPr marL="12700" marR="1336675">
              <a:lnSpc>
                <a:spcPts val="1580"/>
              </a:lnSpc>
              <a:spcBef>
                <a:spcPts val="200"/>
              </a:spcBef>
            </a:pPr>
            <a:r>
              <a:rPr sz="1350" spc="65" dirty="0"/>
              <a:t>DOCUMENTO</a:t>
            </a:r>
            <a:r>
              <a:rPr sz="1350" spc="-55" dirty="0"/>
              <a:t> </a:t>
            </a:r>
            <a:r>
              <a:rPr sz="1350" spc="75" dirty="0"/>
              <a:t>BASATO</a:t>
            </a:r>
            <a:r>
              <a:rPr sz="1350" spc="30" dirty="0"/>
              <a:t> </a:t>
            </a:r>
            <a:r>
              <a:rPr sz="1350" spc="160" dirty="0"/>
              <a:t>SU</a:t>
            </a:r>
            <a:r>
              <a:rPr sz="1350" spc="10" dirty="0"/>
              <a:t> </a:t>
            </a:r>
            <a:r>
              <a:rPr sz="1350" dirty="0"/>
              <a:t>LEGGE</a:t>
            </a:r>
            <a:r>
              <a:rPr sz="1350" spc="30" dirty="0"/>
              <a:t> </a:t>
            </a:r>
            <a:r>
              <a:rPr sz="1350" spc="110" dirty="0"/>
              <a:t>DI</a:t>
            </a:r>
            <a:r>
              <a:rPr sz="1350" spc="5" dirty="0"/>
              <a:t> </a:t>
            </a:r>
            <a:r>
              <a:rPr sz="1350" spc="40" dirty="0"/>
              <a:t>BILANCIO </a:t>
            </a:r>
            <a:r>
              <a:rPr sz="1350" spc="170" dirty="0"/>
              <a:t>E</a:t>
            </a:r>
            <a:r>
              <a:rPr sz="1350" spc="-60" dirty="0"/>
              <a:t> </a:t>
            </a:r>
            <a:r>
              <a:rPr sz="1350" spc="80" dirty="0"/>
              <a:t>DECRETO</a:t>
            </a:r>
            <a:r>
              <a:rPr sz="1350" dirty="0"/>
              <a:t> </a:t>
            </a:r>
            <a:r>
              <a:rPr sz="1350" spc="65" dirty="0"/>
              <a:t>ATTUATIVO</a:t>
            </a:r>
            <a:br>
              <a:rPr lang="it-IT" sz="1350" spc="65" dirty="0"/>
            </a:br>
            <a:br>
              <a:rPr lang="it-IT" sz="1350" spc="65" dirty="0"/>
            </a:br>
            <a:br>
              <a:rPr lang="it-IT" sz="1350" spc="65" dirty="0"/>
            </a:br>
            <a:r>
              <a:rPr lang="it-IT" sz="1350" i="1" spc="65" dirty="0"/>
              <a:t>Webinar, 26 marzo 2025</a:t>
            </a:r>
            <a:br>
              <a:rPr lang="it-IT" sz="1350" i="1" spc="65" dirty="0"/>
            </a:br>
            <a:endParaRPr sz="135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D6ECE5-8C65-0BE5-0CFA-85BA34A6C1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171950"/>
            <a:ext cx="1557913" cy="5516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8241348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35" dirty="0"/>
              <a:t> </a:t>
            </a:r>
            <a:r>
              <a:rPr dirty="0"/>
              <a:t>CAT</a:t>
            </a:r>
            <a:r>
              <a:rPr lang="it-IT" dirty="0"/>
              <a:t>ASTROFALI</a:t>
            </a:r>
            <a:r>
              <a:rPr spc="15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spc="105" dirty="0"/>
              <a:t>INFORMAZIONI</a:t>
            </a:r>
            <a:r>
              <a:rPr spc="15" dirty="0"/>
              <a:t> </a:t>
            </a:r>
            <a:r>
              <a:rPr spc="195" dirty="0"/>
              <a:t>SU</a:t>
            </a:r>
            <a:r>
              <a:rPr spc="30" dirty="0"/>
              <a:t> </a:t>
            </a:r>
            <a:r>
              <a:rPr spc="55" dirty="0"/>
              <a:t>LEGGE</a:t>
            </a:r>
            <a:r>
              <a:rPr spc="-50" dirty="0"/>
              <a:t> </a:t>
            </a:r>
            <a:r>
              <a:rPr spc="140" dirty="0"/>
              <a:t>DI</a:t>
            </a:r>
            <a:r>
              <a:rPr spc="15" dirty="0"/>
              <a:t> </a:t>
            </a:r>
            <a:r>
              <a:rPr spc="55" dirty="0"/>
              <a:t>BILANCIO</a:t>
            </a:r>
          </a:p>
        </p:txBody>
      </p:sp>
      <p:sp>
        <p:nvSpPr>
          <p:cNvPr id="4" name="object 4"/>
          <p:cNvSpPr/>
          <p:nvPr/>
        </p:nvSpPr>
        <p:spPr>
          <a:xfrm>
            <a:off x="438150" y="895350"/>
            <a:ext cx="1209675" cy="923925"/>
          </a:xfrm>
          <a:custGeom>
            <a:avLst/>
            <a:gdLst/>
            <a:ahLst/>
            <a:cxnLst/>
            <a:rect l="l" t="t" r="r" b="b"/>
            <a:pathLst>
              <a:path w="1209675" h="923925">
                <a:moveTo>
                  <a:pt x="0" y="923925"/>
                </a:moveTo>
                <a:lnTo>
                  <a:pt x="1209675" y="923925"/>
                </a:lnTo>
                <a:lnTo>
                  <a:pt x="1209675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8625" y="885825"/>
            <a:ext cx="1228725" cy="942975"/>
          </a:xfrm>
          <a:prstGeom prst="rect">
            <a:avLst/>
          </a:prstGeom>
          <a:solidFill>
            <a:srgbClr val="232D47"/>
          </a:solidFill>
        </p:spPr>
        <p:txBody>
          <a:bodyPr vert="horz" wrap="square" lIns="0" tIns="1149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5"/>
              </a:spcBef>
            </a:pPr>
            <a:endParaRPr sz="1200">
              <a:latin typeface="Times New Roman"/>
              <a:cs typeface="Times New Roman"/>
            </a:endParaRPr>
          </a:p>
          <a:p>
            <a:pPr marL="240029" marR="220979" indent="157480">
              <a:lnSpc>
                <a:spcPts val="1430"/>
              </a:lnSpc>
              <a:spcBef>
                <a:spcPts val="5"/>
              </a:spcBef>
            </a:pPr>
            <a:r>
              <a:rPr sz="1200" spc="-20" dirty="0">
                <a:solidFill>
                  <a:srgbClr val="FFFFFF"/>
                </a:solidFill>
                <a:latin typeface="Century Gothic"/>
                <a:cs typeface="Century Gothic"/>
              </a:rPr>
              <a:t>COSA </a:t>
            </a:r>
            <a:r>
              <a:rPr sz="1200" spc="110" dirty="0">
                <a:solidFill>
                  <a:srgbClr val="FFFFFF"/>
                </a:solidFill>
                <a:latin typeface="Century Gothic"/>
                <a:cs typeface="Century Gothic"/>
              </a:rPr>
              <a:t>PREVEDE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47825" y="895350"/>
            <a:ext cx="7058025" cy="923925"/>
          </a:xfrm>
          <a:custGeom>
            <a:avLst/>
            <a:gdLst/>
            <a:ahLst/>
            <a:cxnLst/>
            <a:rect l="l" t="t" r="r" b="b"/>
            <a:pathLst>
              <a:path w="7058025" h="923925">
                <a:moveTo>
                  <a:pt x="0" y="923925"/>
                </a:moveTo>
                <a:lnTo>
                  <a:pt x="7058025" y="923925"/>
                </a:lnTo>
                <a:lnTo>
                  <a:pt x="7058025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57350" y="1069022"/>
            <a:ext cx="7038975" cy="5619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55600" marR="851535" indent="-213995" algn="just">
              <a:lnSpc>
                <a:spcPct val="96500"/>
              </a:lnSpc>
              <a:spcBef>
                <a:spcPts val="150"/>
              </a:spcBef>
              <a:buSzPct val="116666"/>
              <a:buFont typeface="Wingdings"/>
              <a:buChar char=""/>
              <a:tabLst>
                <a:tab pos="356870" algn="l"/>
              </a:tabLst>
            </a:pPr>
            <a:r>
              <a:rPr sz="1200" dirty="0">
                <a:latin typeface="Century Gothic"/>
                <a:cs typeface="Century Gothic"/>
              </a:rPr>
              <a:t>Obbligo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per </a:t>
            </a:r>
            <a:r>
              <a:rPr lang="it-IT" sz="1200" dirty="0">
                <a:latin typeface="Century Gothic"/>
                <a:cs typeface="Century Gothic"/>
              </a:rPr>
              <a:t>le</a:t>
            </a:r>
            <a:r>
              <a:rPr sz="1200" spc="75" dirty="0">
                <a:latin typeface="Century Gothic"/>
                <a:cs typeface="Century Gothic"/>
              </a:rPr>
              <a:t> </a:t>
            </a:r>
            <a:r>
              <a:rPr sz="1200" spc="45" dirty="0" err="1">
                <a:latin typeface="Century Gothic"/>
                <a:cs typeface="Century Gothic"/>
              </a:rPr>
              <a:t>imprese</a:t>
            </a:r>
            <a:r>
              <a:rPr sz="1200" spc="75" dirty="0">
                <a:latin typeface="Century Gothic"/>
                <a:cs typeface="Century Gothic"/>
              </a:rPr>
              <a:t> </a:t>
            </a:r>
            <a:r>
              <a:rPr sz="1200" dirty="0" err="1">
                <a:latin typeface="Century Gothic"/>
                <a:cs typeface="Century Gothic"/>
              </a:rPr>
              <a:t>italiane</a:t>
            </a:r>
            <a:r>
              <a:rPr lang="it-IT" sz="1200" dirty="0">
                <a:latin typeface="Century Gothic"/>
                <a:cs typeface="Century Gothic"/>
              </a:rPr>
              <a:t> </a:t>
            </a:r>
            <a:r>
              <a:rPr sz="1200" spc="-50" dirty="0">
                <a:latin typeface="Century Gothic"/>
                <a:cs typeface="Century Gothic"/>
              </a:rPr>
              <a:t>ad</a:t>
            </a:r>
            <a:r>
              <a:rPr sz="1200" spc="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assicurarsi</a:t>
            </a:r>
            <a:r>
              <a:rPr sz="1200" spc="1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per</a:t>
            </a:r>
            <a:r>
              <a:rPr sz="1200" spc="95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danni</a:t>
            </a:r>
            <a:r>
              <a:rPr sz="1200" spc="10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causati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dagli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eventi 	</a:t>
            </a:r>
            <a:r>
              <a:rPr sz="1200" dirty="0">
                <a:latin typeface="Century Gothic"/>
                <a:cs typeface="Century Gothic"/>
              </a:rPr>
              <a:t>catastrofali.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90" dirty="0">
                <a:latin typeface="Century Gothic"/>
                <a:cs typeface="Century Gothic"/>
              </a:rPr>
              <a:t>Per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eventi</a:t>
            </a:r>
            <a:r>
              <a:rPr sz="1200" spc="7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catastrofali</a:t>
            </a:r>
            <a:r>
              <a:rPr sz="1200" spc="70" dirty="0">
                <a:latin typeface="Century Gothic"/>
                <a:cs typeface="Century Gothic"/>
              </a:rPr>
              <a:t> </a:t>
            </a:r>
            <a:r>
              <a:rPr sz="1200" spc="110" dirty="0">
                <a:latin typeface="Century Gothic"/>
                <a:cs typeface="Century Gothic"/>
              </a:rPr>
              <a:t>si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intendono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</a:t>
            </a:r>
            <a:r>
              <a:rPr sz="1200" spc="70" dirty="0">
                <a:latin typeface="Century Gothic"/>
                <a:cs typeface="Century Gothic"/>
              </a:rPr>
              <a:t> </a:t>
            </a:r>
            <a:r>
              <a:rPr sz="1200" b="1" spc="75" dirty="0">
                <a:latin typeface="Century Gothic"/>
                <a:cs typeface="Century Gothic"/>
              </a:rPr>
              <a:t>sismi,</a:t>
            </a:r>
            <a:r>
              <a:rPr sz="1200" b="1" spc="65" dirty="0">
                <a:latin typeface="Century Gothic"/>
                <a:cs typeface="Century Gothic"/>
              </a:rPr>
              <a:t> </a:t>
            </a:r>
            <a:r>
              <a:rPr sz="1200" b="1" dirty="0">
                <a:latin typeface="Century Gothic"/>
                <a:cs typeface="Century Gothic"/>
              </a:rPr>
              <a:t>le</a:t>
            </a:r>
            <a:r>
              <a:rPr sz="1200" b="1" spc="40" dirty="0">
                <a:latin typeface="Century Gothic"/>
                <a:cs typeface="Century Gothic"/>
              </a:rPr>
              <a:t> </a:t>
            </a:r>
            <a:r>
              <a:rPr sz="1200" b="1" dirty="0">
                <a:latin typeface="Century Gothic"/>
                <a:cs typeface="Century Gothic"/>
              </a:rPr>
              <a:t>alluvioni,</a:t>
            </a:r>
            <a:r>
              <a:rPr sz="1200" b="1" spc="-20" dirty="0">
                <a:latin typeface="Century Gothic"/>
                <a:cs typeface="Century Gothic"/>
              </a:rPr>
              <a:t> </a:t>
            </a:r>
            <a:r>
              <a:rPr sz="1200" b="1" dirty="0">
                <a:latin typeface="Century Gothic"/>
                <a:cs typeface="Century Gothic"/>
              </a:rPr>
              <a:t>le</a:t>
            </a:r>
            <a:r>
              <a:rPr sz="1200" b="1" spc="40" dirty="0">
                <a:latin typeface="Century Gothic"/>
                <a:cs typeface="Century Gothic"/>
              </a:rPr>
              <a:t> </a:t>
            </a:r>
            <a:r>
              <a:rPr sz="1200" b="1" spc="-10" dirty="0">
                <a:latin typeface="Century Gothic"/>
                <a:cs typeface="Century Gothic"/>
              </a:rPr>
              <a:t>frane,</a:t>
            </a:r>
            <a:r>
              <a:rPr sz="1200" b="1" spc="65" dirty="0">
                <a:latin typeface="Century Gothic"/>
                <a:cs typeface="Century Gothic"/>
              </a:rPr>
              <a:t> </a:t>
            </a:r>
            <a:r>
              <a:rPr sz="1200" b="1" spc="-25" dirty="0">
                <a:latin typeface="Century Gothic"/>
                <a:cs typeface="Century Gothic"/>
              </a:rPr>
              <a:t>le </a:t>
            </a:r>
            <a:r>
              <a:rPr sz="1200" b="1" spc="10" dirty="0" err="1">
                <a:latin typeface="Century Gothic"/>
                <a:cs typeface="Century Gothic"/>
              </a:rPr>
              <a:t>inondazioni</a:t>
            </a:r>
            <a:r>
              <a:rPr sz="1200" b="1" spc="-10" dirty="0">
                <a:latin typeface="Century Gothic"/>
                <a:cs typeface="Century Gothic"/>
              </a:rPr>
              <a:t> </a:t>
            </a:r>
            <a:r>
              <a:rPr sz="1200" b="1" spc="10" dirty="0">
                <a:latin typeface="Century Gothic"/>
                <a:cs typeface="Century Gothic"/>
              </a:rPr>
              <a:t>e</a:t>
            </a:r>
            <a:r>
              <a:rPr sz="1200" b="1" spc="50" dirty="0">
                <a:latin typeface="Century Gothic"/>
                <a:cs typeface="Century Gothic"/>
              </a:rPr>
              <a:t> </a:t>
            </a:r>
            <a:r>
              <a:rPr sz="1200" b="1" spc="10" dirty="0">
                <a:latin typeface="Century Gothic"/>
                <a:cs typeface="Century Gothic"/>
              </a:rPr>
              <a:t>le</a:t>
            </a:r>
            <a:r>
              <a:rPr sz="1200" b="1" spc="55" dirty="0">
                <a:latin typeface="Century Gothic"/>
                <a:cs typeface="Century Gothic"/>
              </a:rPr>
              <a:t> </a:t>
            </a:r>
            <a:r>
              <a:rPr sz="1200" b="1" spc="-10" dirty="0">
                <a:latin typeface="Century Gothic"/>
                <a:cs typeface="Century Gothic"/>
              </a:rPr>
              <a:t>esondazioni</a:t>
            </a:r>
            <a:r>
              <a:rPr sz="1200" spc="-10" dirty="0">
                <a:latin typeface="Century Gothic"/>
                <a:cs typeface="Century Gothic"/>
              </a:rPr>
              <a:t>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150" y="1895475"/>
            <a:ext cx="1209675" cy="1657350"/>
          </a:xfrm>
          <a:custGeom>
            <a:avLst/>
            <a:gdLst/>
            <a:ahLst/>
            <a:cxnLst/>
            <a:rect l="l" t="t" r="r" b="b"/>
            <a:pathLst>
              <a:path w="1209675" h="1657350">
                <a:moveTo>
                  <a:pt x="0" y="1657350"/>
                </a:moveTo>
                <a:lnTo>
                  <a:pt x="1209675" y="1657350"/>
                </a:lnTo>
                <a:lnTo>
                  <a:pt x="1209675" y="0"/>
                </a:lnTo>
                <a:lnTo>
                  <a:pt x="0" y="0"/>
                </a:lnTo>
                <a:lnTo>
                  <a:pt x="0" y="16573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625" y="1885950"/>
            <a:ext cx="1228725" cy="1676400"/>
          </a:xfrm>
          <a:prstGeom prst="rect">
            <a:avLst/>
          </a:prstGeom>
          <a:solidFill>
            <a:srgbClr val="232D4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0"/>
              </a:spcBef>
            </a:pPr>
            <a:endParaRPr sz="1200">
              <a:latin typeface="Times New Roman"/>
              <a:cs typeface="Times New Roman"/>
            </a:endParaRPr>
          </a:p>
          <a:p>
            <a:pPr marL="269240" marR="252095" indent="63500">
              <a:lnSpc>
                <a:spcPts val="1430"/>
              </a:lnSpc>
            </a:pP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CHI </a:t>
            </a:r>
            <a:r>
              <a:rPr sz="1200" spc="114" dirty="0">
                <a:solidFill>
                  <a:srgbClr val="FFFFFF"/>
                </a:solidFill>
                <a:latin typeface="Century Gothic"/>
                <a:cs typeface="Century Gothic"/>
              </a:rPr>
              <a:t>È </a:t>
            </a:r>
            <a:r>
              <a:rPr sz="1200" spc="60" dirty="0">
                <a:solidFill>
                  <a:srgbClr val="FFFFFF"/>
                </a:solidFill>
                <a:latin typeface="Century Gothic"/>
                <a:cs typeface="Century Gothic"/>
              </a:rPr>
              <a:t>RIVOLTO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47825" y="1895475"/>
            <a:ext cx="7058025" cy="1657350"/>
          </a:xfrm>
          <a:custGeom>
            <a:avLst/>
            <a:gdLst/>
            <a:ahLst/>
            <a:cxnLst/>
            <a:rect l="l" t="t" r="r" b="b"/>
            <a:pathLst>
              <a:path w="7058025" h="1657350">
                <a:moveTo>
                  <a:pt x="0" y="1657350"/>
                </a:moveTo>
                <a:lnTo>
                  <a:pt x="7058025" y="1657350"/>
                </a:lnTo>
                <a:lnTo>
                  <a:pt x="7058025" y="0"/>
                </a:lnTo>
                <a:lnTo>
                  <a:pt x="0" y="0"/>
                </a:lnTo>
                <a:lnTo>
                  <a:pt x="0" y="16573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57350" y="2133917"/>
            <a:ext cx="7038975" cy="115316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399415" marR="521970" indent="-257810">
              <a:lnSpc>
                <a:spcPct val="95600"/>
              </a:lnSpc>
              <a:spcBef>
                <a:spcPts val="165"/>
              </a:spcBef>
              <a:buClr>
                <a:srgbClr val="000000"/>
              </a:buClr>
              <a:buSzPct val="116666"/>
              <a:buFont typeface="Wingdings"/>
              <a:buChar char=""/>
              <a:tabLst>
                <a:tab pos="399415" algn="l"/>
              </a:tabLst>
            </a:pPr>
            <a:r>
              <a:rPr sz="1200" b="1" spc="100" dirty="0">
                <a:solidFill>
                  <a:srgbClr val="0000FF"/>
                </a:solidFill>
                <a:latin typeface="Calibri"/>
                <a:cs typeface="Calibri"/>
              </a:rPr>
              <a:t>Incluse</a:t>
            </a:r>
            <a:r>
              <a:rPr sz="1200" spc="100" dirty="0">
                <a:latin typeface="Century Gothic"/>
                <a:cs typeface="Century Gothic"/>
              </a:rPr>
              <a:t>: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tutte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45" dirty="0">
                <a:latin typeface="Century Gothic"/>
                <a:cs typeface="Century Gothic"/>
              </a:rPr>
              <a:t>imprese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con </a:t>
            </a:r>
            <a:r>
              <a:rPr sz="1200" dirty="0">
                <a:latin typeface="Century Gothic"/>
                <a:cs typeface="Century Gothic"/>
              </a:rPr>
              <a:t>sede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legale </a:t>
            </a:r>
            <a:r>
              <a:rPr sz="1200" spc="65" dirty="0">
                <a:latin typeface="Century Gothic"/>
                <a:cs typeface="Century Gothic"/>
              </a:rPr>
              <a:t>in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Italia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 le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45" dirty="0">
                <a:latin typeface="Century Gothic"/>
                <a:cs typeface="Century Gothic"/>
              </a:rPr>
              <a:t>imprese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aventi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sede </a:t>
            </a:r>
            <a:r>
              <a:rPr sz="1200" spc="-10" dirty="0">
                <a:latin typeface="Century Gothic"/>
                <a:cs typeface="Century Gothic"/>
              </a:rPr>
              <a:t>legale </a:t>
            </a:r>
            <a:r>
              <a:rPr sz="1200" dirty="0">
                <a:latin typeface="Century Gothic"/>
                <a:cs typeface="Century Gothic"/>
              </a:rPr>
              <a:t>all'estero</a:t>
            </a:r>
            <a:r>
              <a:rPr sz="1200" spc="204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con</a:t>
            </a:r>
            <a:r>
              <a:rPr sz="1200" spc="1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una</a:t>
            </a:r>
            <a:r>
              <a:rPr sz="1200" spc="1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stabile</a:t>
            </a:r>
            <a:r>
              <a:rPr sz="1200" spc="1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organizzazione</a:t>
            </a:r>
            <a:r>
              <a:rPr sz="1200" spc="145" dirty="0">
                <a:latin typeface="Century Gothic"/>
                <a:cs typeface="Century Gothic"/>
              </a:rPr>
              <a:t> </a:t>
            </a:r>
            <a:r>
              <a:rPr sz="1200" spc="65" dirty="0">
                <a:latin typeface="Century Gothic"/>
                <a:cs typeface="Century Gothic"/>
              </a:rPr>
              <a:t>in</a:t>
            </a:r>
            <a:r>
              <a:rPr sz="1200" spc="1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Italia</a:t>
            </a:r>
            <a:r>
              <a:rPr sz="1200" spc="17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tenute</a:t>
            </a:r>
            <a:r>
              <a:rPr sz="1200" spc="14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all'iscrizione</a:t>
            </a:r>
            <a:r>
              <a:rPr sz="1200" spc="1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nel</a:t>
            </a:r>
            <a:r>
              <a:rPr sz="1200" spc="80" dirty="0">
                <a:latin typeface="Century Gothic"/>
                <a:cs typeface="Century Gothic"/>
              </a:rPr>
              <a:t> </a:t>
            </a:r>
            <a:r>
              <a:rPr sz="1200" spc="40" dirty="0">
                <a:latin typeface="Century Gothic"/>
                <a:cs typeface="Century Gothic"/>
              </a:rPr>
              <a:t>registro </a:t>
            </a:r>
            <a:r>
              <a:rPr sz="1200" dirty="0">
                <a:latin typeface="Century Gothic"/>
                <a:cs typeface="Century Gothic"/>
              </a:rPr>
              <a:t>delle </a:t>
            </a:r>
            <a:r>
              <a:rPr sz="1200" spc="45" dirty="0">
                <a:latin typeface="Century Gothic"/>
                <a:cs typeface="Century Gothic"/>
              </a:rPr>
              <a:t>imprese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ai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spc="65" dirty="0">
                <a:latin typeface="Century Gothic"/>
                <a:cs typeface="Century Gothic"/>
              </a:rPr>
              <a:t>sensi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dell'articolo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2188</a:t>
            </a:r>
            <a:r>
              <a:rPr sz="1200" spc="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del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spc="-30" dirty="0">
                <a:latin typeface="Century Gothic"/>
                <a:cs typeface="Century Gothic"/>
              </a:rPr>
              <a:t>codice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civile,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spc="65" dirty="0">
                <a:latin typeface="Century Gothic"/>
                <a:cs typeface="Century Gothic"/>
              </a:rPr>
              <a:t>inclusi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spc="-80" dirty="0">
                <a:latin typeface="Century Gothic"/>
                <a:cs typeface="Century Gothic"/>
              </a:rPr>
              <a:t>c.d.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«piccoli </a:t>
            </a:r>
            <a:r>
              <a:rPr sz="1200" spc="40" dirty="0">
                <a:latin typeface="Century Gothic"/>
                <a:cs typeface="Century Gothic"/>
              </a:rPr>
              <a:t>imprenditori»</a:t>
            </a:r>
            <a:endParaRPr sz="1200" dirty="0">
              <a:latin typeface="Century Gothic"/>
              <a:cs typeface="Century Gothic"/>
            </a:endParaRPr>
          </a:p>
          <a:p>
            <a:pPr marL="399415" marR="632460" indent="-257810">
              <a:lnSpc>
                <a:spcPts val="1350"/>
              </a:lnSpc>
              <a:spcBef>
                <a:spcPts val="630"/>
              </a:spcBef>
              <a:buClr>
                <a:srgbClr val="000000"/>
              </a:buClr>
              <a:buSzPct val="116666"/>
              <a:buFont typeface="Wingdings"/>
              <a:buChar char=""/>
              <a:tabLst>
                <a:tab pos="399415" algn="l"/>
              </a:tabLst>
            </a:pPr>
            <a:r>
              <a:rPr sz="1200" b="1" spc="114" dirty="0">
                <a:solidFill>
                  <a:srgbClr val="0000FF"/>
                </a:solidFill>
                <a:latin typeface="Calibri"/>
                <a:cs typeface="Calibri"/>
              </a:rPr>
              <a:t>Escluse</a:t>
            </a:r>
            <a:r>
              <a:rPr sz="1200" spc="114" dirty="0">
                <a:latin typeface="Century Gothic"/>
                <a:cs typeface="Century Gothic"/>
              </a:rPr>
              <a:t>: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</a:t>
            </a:r>
            <a:r>
              <a:rPr sz="1200" spc="25" dirty="0">
                <a:latin typeface="Century Gothic"/>
                <a:cs typeface="Century Gothic"/>
              </a:rPr>
              <a:t> </a:t>
            </a:r>
            <a:r>
              <a:rPr sz="1200" spc="45" dirty="0">
                <a:latin typeface="Century Gothic"/>
                <a:cs typeface="Century Gothic"/>
              </a:rPr>
              <a:t>imprese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agricole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per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</a:t>
            </a:r>
            <a:r>
              <a:rPr sz="1200" spc="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quali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resta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applicabile</a:t>
            </a:r>
            <a:r>
              <a:rPr sz="1200" spc="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la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disciplina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del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fondo </a:t>
            </a:r>
            <a:r>
              <a:rPr sz="1200" dirty="0">
                <a:latin typeface="Century Gothic"/>
                <a:cs typeface="Century Gothic"/>
              </a:rPr>
              <a:t>mutualistico</a:t>
            </a:r>
            <a:r>
              <a:rPr sz="1200" spc="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nazionale</a:t>
            </a:r>
            <a:r>
              <a:rPr sz="1200" spc="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per</a:t>
            </a:r>
            <a:r>
              <a:rPr sz="1200" spc="114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la</a:t>
            </a:r>
            <a:r>
              <a:rPr sz="1200" spc="1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copertura</a:t>
            </a:r>
            <a:r>
              <a:rPr sz="1200" spc="114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dei</a:t>
            </a:r>
            <a:r>
              <a:rPr sz="1200" spc="1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danni</a:t>
            </a:r>
            <a:r>
              <a:rPr sz="1200" spc="4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catastrofali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8150" y="3629025"/>
            <a:ext cx="1209675" cy="1162050"/>
          </a:xfrm>
          <a:custGeom>
            <a:avLst/>
            <a:gdLst/>
            <a:ahLst/>
            <a:cxnLst/>
            <a:rect l="l" t="t" r="r" b="b"/>
            <a:pathLst>
              <a:path w="1209675" h="1162050">
                <a:moveTo>
                  <a:pt x="0" y="1162050"/>
                </a:moveTo>
                <a:lnTo>
                  <a:pt x="1209675" y="1162050"/>
                </a:lnTo>
                <a:lnTo>
                  <a:pt x="1209675" y="0"/>
                </a:lnTo>
                <a:lnTo>
                  <a:pt x="0" y="0"/>
                </a:lnTo>
                <a:lnTo>
                  <a:pt x="0" y="11620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8625" y="3619500"/>
            <a:ext cx="1228725" cy="1181100"/>
          </a:xfrm>
          <a:prstGeom prst="rect">
            <a:avLst/>
          </a:prstGeom>
          <a:solidFill>
            <a:srgbClr val="232D4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0"/>
              </a:spcBef>
            </a:pPr>
            <a:endParaRPr sz="120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DA</a:t>
            </a:r>
            <a:r>
              <a:rPr sz="12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QUANDO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47825" y="3629025"/>
            <a:ext cx="7058025" cy="1162050"/>
          </a:xfrm>
          <a:custGeom>
            <a:avLst/>
            <a:gdLst/>
            <a:ahLst/>
            <a:cxnLst/>
            <a:rect l="l" t="t" r="r" b="b"/>
            <a:pathLst>
              <a:path w="7058025" h="1162050">
                <a:moveTo>
                  <a:pt x="0" y="1162050"/>
                </a:moveTo>
                <a:lnTo>
                  <a:pt x="7058025" y="1162050"/>
                </a:lnTo>
                <a:lnTo>
                  <a:pt x="7058025" y="0"/>
                </a:lnTo>
                <a:lnTo>
                  <a:pt x="0" y="0"/>
                </a:lnTo>
                <a:lnTo>
                  <a:pt x="0" y="11620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57350" y="3713162"/>
            <a:ext cx="7038975" cy="99450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56870" marR="753745" indent="-215265">
              <a:lnSpc>
                <a:spcPts val="1430"/>
              </a:lnSpc>
              <a:spcBef>
                <a:spcPts val="155"/>
              </a:spcBef>
              <a:buSzPct val="116666"/>
              <a:buFont typeface="Wingdings"/>
              <a:buChar char=""/>
              <a:tabLst>
                <a:tab pos="356870" algn="l"/>
              </a:tabLst>
            </a:pPr>
            <a:r>
              <a:rPr sz="1200" dirty="0">
                <a:latin typeface="Century Gothic"/>
                <a:cs typeface="Century Gothic"/>
              </a:rPr>
              <a:t>La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Legge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di</a:t>
            </a:r>
            <a:r>
              <a:rPr sz="1200" spc="114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Bilancio</a:t>
            </a:r>
            <a:r>
              <a:rPr sz="1200" spc="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impone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di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spc="50" dirty="0">
                <a:latin typeface="Century Gothic"/>
                <a:cs typeface="Century Gothic"/>
              </a:rPr>
              <a:t>assicurarsi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contro</a:t>
            </a:r>
            <a:r>
              <a:rPr sz="1200" spc="55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spc="70" dirty="0">
                <a:latin typeface="Century Gothic"/>
                <a:cs typeface="Century Gothic"/>
              </a:rPr>
              <a:t>rischi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 err="1">
                <a:latin typeface="Century Gothic"/>
                <a:cs typeface="Century Gothic"/>
              </a:rPr>
              <a:t>catastrofali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 err="1">
                <a:latin typeface="Century Gothic"/>
                <a:cs typeface="Century Gothic"/>
              </a:rPr>
              <a:t>entro</a:t>
            </a:r>
            <a:r>
              <a:rPr lang="it-IT" sz="1200" dirty="0">
                <a:latin typeface="Century Gothic"/>
                <a:cs typeface="Century Gothic"/>
              </a:rPr>
              <a:t> e non oltre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spc="70" dirty="0">
                <a:latin typeface="Century Gothic"/>
                <a:cs typeface="Century Gothic"/>
              </a:rPr>
              <a:t>il</a:t>
            </a:r>
            <a:r>
              <a:rPr sz="1200" spc="120" dirty="0">
                <a:latin typeface="Century Gothic"/>
                <a:cs typeface="Century Gothic"/>
              </a:rPr>
              <a:t> </a:t>
            </a:r>
            <a:r>
              <a:rPr sz="1200" spc="-25" dirty="0">
                <a:latin typeface="Century Gothic"/>
                <a:cs typeface="Century Gothic"/>
              </a:rPr>
              <a:t>31 </a:t>
            </a:r>
            <a:r>
              <a:rPr lang="it-IT" sz="1200" spc="-25" dirty="0">
                <a:latin typeface="Century Gothic"/>
                <a:cs typeface="Century Gothic"/>
              </a:rPr>
              <a:t>marzo 2025</a:t>
            </a:r>
            <a:r>
              <a:rPr sz="1200" spc="-20" dirty="0">
                <a:latin typeface="Century Gothic"/>
                <a:cs typeface="Century Gothic"/>
              </a:rPr>
              <a:t>.</a:t>
            </a:r>
            <a:endParaRPr sz="1200" dirty="0">
              <a:latin typeface="Century Gothic"/>
              <a:cs typeface="Century Gothic"/>
            </a:endParaRPr>
          </a:p>
          <a:p>
            <a:pPr marL="356870" marR="213995" indent="-215265">
              <a:lnSpc>
                <a:spcPts val="1350"/>
              </a:lnSpc>
              <a:spcBef>
                <a:spcPts val="590"/>
              </a:spcBef>
              <a:buSzPct val="116666"/>
              <a:buFont typeface="Wingdings"/>
              <a:buChar char=""/>
              <a:tabLst>
                <a:tab pos="356870" algn="l"/>
              </a:tabLst>
            </a:pPr>
            <a:r>
              <a:rPr sz="1200" dirty="0">
                <a:latin typeface="Century Gothic"/>
                <a:cs typeface="Century Gothic"/>
              </a:rPr>
              <a:t>Nel</a:t>
            </a:r>
            <a:r>
              <a:rPr lang="it-IT" sz="120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del</a:t>
            </a:r>
            <a:r>
              <a:rPr sz="1200" spc="7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Decreto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Attuativo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è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stabilito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che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per</a:t>
            </a:r>
            <a:r>
              <a:rPr sz="1200" spc="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Imprese</a:t>
            </a:r>
            <a:r>
              <a:rPr sz="1200" spc="5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che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hanno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già</a:t>
            </a:r>
            <a:r>
              <a:rPr sz="1200" spc="65" dirty="0">
                <a:latin typeface="Century Gothic"/>
                <a:cs typeface="Century Gothic"/>
              </a:rPr>
              <a:t> </a:t>
            </a:r>
            <a:r>
              <a:rPr sz="1200" spc="40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corso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una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copertura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contro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</a:t>
            </a:r>
            <a:r>
              <a:rPr sz="1200" spc="-45" dirty="0">
                <a:latin typeface="Century Gothic"/>
                <a:cs typeface="Century Gothic"/>
              </a:rPr>
              <a:t> </a:t>
            </a:r>
            <a:r>
              <a:rPr sz="1200" spc="70" dirty="0">
                <a:latin typeface="Century Gothic"/>
                <a:cs typeface="Century Gothic"/>
              </a:rPr>
              <a:t>rischi</a:t>
            </a:r>
            <a:r>
              <a:rPr sz="1200" spc="-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catastrofali,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l’adeguamento</a:t>
            </a:r>
            <a:r>
              <a:rPr sz="1200" spc="6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potrà</a:t>
            </a:r>
            <a:r>
              <a:rPr sz="1200" spc="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avvenire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entro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85" dirty="0">
                <a:latin typeface="Century Gothic"/>
                <a:cs typeface="Century Gothic"/>
              </a:rPr>
              <a:t>il </a:t>
            </a:r>
            <a:r>
              <a:rPr sz="1200" dirty="0">
                <a:latin typeface="Century Gothic"/>
                <a:cs typeface="Century Gothic"/>
              </a:rPr>
              <a:t>rinnovo</a:t>
            </a:r>
            <a:r>
              <a:rPr sz="1200" spc="10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o</a:t>
            </a:r>
            <a:r>
              <a:rPr sz="1200" spc="1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quietanzamento</a:t>
            </a:r>
            <a:r>
              <a:rPr sz="1200" spc="16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utile.</a:t>
            </a:r>
            <a:endParaRPr sz="1200" dirty="0">
              <a:latin typeface="Century Gothic"/>
              <a:cs typeface="Century Gothic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D3E784A3-1D54-335D-69F6-6452E239A1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05486"/>
            <a:ext cx="820242" cy="2904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28625" y="895350"/>
            <a:ext cx="1390650" cy="3019425"/>
            <a:chOff x="428625" y="895350"/>
            <a:chExt cx="1390650" cy="3019425"/>
          </a:xfrm>
        </p:grpSpPr>
        <p:sp>
          <p:nvSpPr>
            <p:cNvPr id="4" name="object 4"/>
            <p:cNvSpPr/>
            <p:nvPr/>
          </p:nvSpPr>
          <p:spPr>
            <a:xfrm>
              <a:off x="438150" y="904875"/>
              <a:ext cx="1371600" cy="3000375"/>
            </a:xfrm>
            <a:custGeom>
              <a:avLst/>
              <a:gdLst/>
              <a:ahLst/>
              <a:cxnLst/>
              <a:rect l="l" t="t" r="r" b="b"/>
              <a:pathLst>
                <a:path w="1371600" h="3000375">
                  <a:moveTo>
                    <a:pt x="1371600" y="0"/>
                  </a:moveTo>
                  <a:lnTo>
                    <a:pt x="0" y="0"/>
                  </a:lnTo>
                  <a:lnTo>
                    <a:pt x="0" y="3000375"/>
                  </a:lnTo>
                  <a:lnTo>
                    <a:pt x="1371600" y="3000375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232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8150" y="904875"/>
              <a:ext cx="1371600" cy="3000375"/>
            </a:xfrm>
            <a:custGeom>
              <a:avLst/>
              <a:gdLst/>
              <a:ahLst/>
              <a:cxnLst/>
              <a:rect l="l" t="t" r="r" b="b"/>
              <a:pathLst>
                <a:path w="1371600" h="3000375">
                  <a:moveTo>
                    <a:pt x="0" y="3000375"/>
                  </a:moveTo>
                  <a:lnTo>
                    <a:pt x="1371600" y="3000375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3000375"/>
                  </a:lnTo>
                  <a:close/>
                </a:path>
              </a:pathLst>
            </a:custGeom>
            <a:ln w="19050">
              <a:solidFill>
                <a:srgbClr val="232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47382" y="2149411"/>
            <a:ext cx="959485" cy="5105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1400"/>
              </a:lnSpc>
              <a:spcBef>
                <a:spcPts val="85"/>
              </a:spcBef>
            </a:pPr>
            <a:r>
              <a:rPr sz="1050" spc="70" dirty="0">
                <a:solidFill>
                  <a:srgbClr val="FFFFFF"/>
                </a:solidFill>
                <a:latin typeface="Century Gothic"/>
                <a:cs typeface="Century Gothic"/>
              </a:rPr>
              <a:t>IMMOBILIZZA </a:t>
            </a:r>
            <a:r>
              <a:rPr sz="1050" spc="65" dirty="0">
                <a:solidFill>
                  <a:srgbClr val="FFFFFF"/>
                </a:solidFill>
                <a:latin typeface="Century Gothic"/>
                <a:cs typeface="Century Gothic"/>
              </a:rPr>
              <a:t>ZIONI</a:t>
            </a:r>
            <a:r>
              <a:rPr sz="10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50" spc="-25" dirty="0">
                <a:solidFill>
                  <a:srgbClr val="FFFFFF"/>
                </a:solidFill>
                <a:latin typeface="Century Gothic"/>
                <a:cs typeface="Century Gothic"/>
              </a:rPr>
              <a:t>DA </a:t>
            </a:r>
            <a:r>
              <a:rPr sz="1050" spc="55" dirty="0">
                <a:solidFill>
                  <a:srgbClr val="FFFFFF"/>
                </a:solidFill>
                <a:latin typeface="Century Gothic"/>
                <a:cs typeface="Century Gothic"/>
              </a:rPr>
              <a:t>ASSICURARE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09750" y="904875"/>
            <a:ext cx="6905625" cy="3000375"/>
          </a:xfrm>
          <a:custGeom>
            <a:avLst/>
            <a:gdLst/>
            <a:ahLst/>
            <a:cxnLst/>
            <a:rect l="l" t="t" r="r" b="b"/>
            <a:pathLst>
              <a:path w="6905625" h="3000375">
                <a:moveTo>
                  <a:pt x="0" y="3000375"/>
                </a:moveTo>
                <a:lnTo>
                  <a:pt x="6905625" y="3000375"/>
                </a:lnTo>
                <a:lnTo>
                  <a:pt x="6905625" y="0"/>
                </a:lnTo>
                <a:lnTo>
                  <a:pt x="0" y="0"/>
                </a:lnTo>
                <a:lnTo>
                  <a:pt x="0" y="300037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38020" y="930021"/>
            <a:ext cx="91821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119047"/>
              <a:buFont typeface="Wingdings"/>
              <a:buChar char=""/>
              <a:tabLst>
                <a:tab pos="227329" algn="l"/>
              </a:tabLst>
            </a:pPr>
            <a:r>
              <a:rPr sz="1050" b="1" spc="100" dirty="0">
                <a:solidFill>
                  <a:srgbClr val="0000FF"/>
                </a:solidFill>
                <a:latin typeface="Calibri"/>
                <a:cs typeface="Calibri"/>
              </a:rPr>
              <a:t>Inclusioni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0020" y="1116178"/>
            <a:ext cx="6079490" cy="143116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360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spc="45" dirty="0">
                <a:latin typeface="Century Gothic"/>
                <a:cs typeface="Century Gothic"/>
              </a:rPr>
              <a:t>Terreni</a:t>
            </a:r>
            <a:endParaRPr sz="1050" dirty="0">
              <a:latin typeface="Century Gothic"/>
              <a:cs typeface="Century Gothic"/>
            </a:endParaRPr>
          </a:p>
          <a:p>
            <a:pPr marL="227329" marR="5080" indent="-215265">
              <a:lnSpc>
                <a:spcPts val="1200"/>
              </a:lnSpc>
              <a:spcBef>
                <a:spcPts val="630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dirty="0" err="1">
                <a:latin typeface="Century Gothic"/>
                <a:cs typeface="Century Gothic"/>
              </a:rPr>
              <a:t>Fabbricati</a:t>
            </a:r>
            <a:endParaRPr sz="1050" dirty="0">
              <a:latin typeface="Century Gothic"/>
              <a:cs typeface="Century Gothic"/>
            </a:endParaRPr>
          </a:p>
          <a:p>
            <a:pPr marL="227329" indent="-214629">
              <a:lnSpc>
                <a:spcPts val="1230"/>
              </a:lnSpc>
              <a:spcBef>
                <a:spcPts val="515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spc="45" dirty="0">
                <a:latin typeface="Century Gothic"/>
                <a:cs typeface="Century Gothic"/>
              </a:rPr>
              <a:t>Impianti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e</a:t>
            </a:r>
            <a:r>
              <a:rPr sz="1050" spc="8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macchinari</a:t>
            </a:r>
            <a:r>
              <a:rPr sz="1050" spc="5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(</a:t>
            </a:r>
            <a:r>
              <a:rPr sz="1050" dirty="0" err="1">
                <a:latin typeface="Century Gothic"/>
                <a:cs typeface="Century Gothic"/>
              </a:rPr>
              <a:t>esclusi</a:t>
            </a:r>
            <a:r>
              <a:rPr lang="it-IT" sz="1050" dirty="0">
                <a:latin typeface="Century Gothic"/>
                <a:cs typeface="Century Gothic"/>
              </a:rPr>
              <a:t> </a:t>
            </a:r>
            <a:r>
              <a:rPr sz="1050" spc="70" dirty="0" err="1">
                <a:latin typeface="Century Gothic"/>
                <a:cs typeface="Century Gothic"/>
              </a:rPr>
              <a:t>i</a:t>
            </a:r>
            <a:r>
              <a:rPr sz="1050" spc="5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veicoli</a:t>
            </a:r>
            <a:r>
              <a:rPr sz="1050" spc="50" dirty="0">
                <a:latin typeface="Century Gothic"/>
                <a:cs typeface="Century Gothic"/>
              </a:rPr>
              <a:t> </a:t>
            </a:r>
            <a:r>
              <a:rPr sz="1050" spc="55" dirty="0">
                <a:latin typeface="Century Gothic"/>
                <a:cs typeface="Century Gothic"/>
              </a:rPr>
              <a:t>iscritti</a:t>
            </a:r>
            <a:r>
              <a:rPr sz="1050" spc="-2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al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spc="40" dirty="0">
                <a:latin typeface="Century Gothic"/>
                <a:cs typeface="Century Gothic"/>
              </a:rPr>
              <a:t>PRA</a:t>
            </a:r>
            <a:r>
              <a:rPr lang="it-IT" sz="1050" spc="40" dirty="0">
                <a:latin typeface="Century Gothic"/>
                <a:cs typeface="Century Gothic"/>
              </a:rPr>
              <a:t>) </a:t>
            </a:r>
            <a:endParaRPr sz="1050" dirty="0">
              <a:latin typeface="Century Gothic"/>
              <a:cs typeface="Century Gothic"/>
            </a:endParaRPr>
          </a:p>
          <a:p>
            <a:pPr marL="227329" indent="-214629">
              <a:lnSpc>
                <a:spcPct val="100000"/>
              </a:lnSpc>
              <a:spcBef>
                <a:spcPts val="545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dirty="0">
                <a:latin typeface="Century Gothic"/>
                <a:cs typeface="Century Gothic"/>
              </a:rPr>
              <a:t>Attrezzature</a:t>
            </a:r>
            <a:r>
              <a:rPr sz="1050" spc="110" dirty="0">
                <a:latin typeface="Century Gothic"/>
                <a:cs typeface="Century Gothic"/>
              </a:rPr>
              <a:t> </a:t>
            </a:r>
            <a:r>
              <a:rPr sz="1050" spc="55" dirty="0">
                <a:latin typeface="Century Gothic"/>
                <a:cs typeface="Century Gothic"/>
              </a:rPr>
              <a:t>industriali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-60" dirty="0">
                <a:latin typeface="Century Gothic"/>
                <a:cs typeface="Century Gothic"/>
              </a:rPr>
              <a:t>e</a:t>
            </a:r>
            <a:r>
              <a:rPr sz="1050" spc="110" dirty="0">
                <a:latin typeface="Century Gothic"/>
                <a:cs typeface="Century Gothic"/>
              </a:rPr>
              <a:t> </a:t>
            </a:r>
            <a:r>
              <a:rPr sz="1050" spc="-10" dirty="0" err="1">
                <a:latin typeface="Century Gothic"/>
                <a:cs typeface="Century Gothic"/>
              </a:rPr>
              <a:t>commerciali</a:t>
            </a:r>
            <a:endParaRPr lang="it-IT" sz="1050" spc="-1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  <a:buSzPct val="119047"/>
              <a:tabLst>
                <a:tab pos="227329" algn="l"/>
              </a:tabLst>
            </a:pPr>
            <a:r>
              <a:rPr lang="it-IT" sz="1050" spc="-10" dirty="0">
                <a:latin typeface="Century Gothic"/>
                <a:cs typeface="Century Gothic"/>
              </a:rPr>
              <a:t>a qualsiasi titolo impiegati per l'esercizio dell'attività di impresa: ciò significa – e questo è un tema ancora dubbio – che non sia chiaro se l’obbligo assicurativo ricada in primis sul proprietario o utilizzatore del bene (es: società di leasing)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81200" y="2673115"/>
            <a:ext cx="946785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119047"/>
              <a:buFont typeface="Wingdings"/>
              <a:buChar char=""/>
              <a:tabLst>
                <a:tab pos="227329" algn="l"/>
              </a:tabLst>
            </a:pPr>
            <a:r>
              <a:rPr sz="1050" b="1" spc="110" dirty="0" err="1">
                <a:solidFill>
                  <a:srgbClr val="0000FF"/>
                </a:solidFill>
                <a:latin typeface="Calibri"/>
                <a:cs typeface="Calibri"/>
              </a:rPr>
              <a:t>Esclusioni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3342" y="2910862"/>
            <a:ext cx="6252845" cy="5924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360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dirty="0">
                <a:latin typeface="Century Gothic"/>
                <a:cs typeface="Century Gothic"/>
              </a:rPr>
              <a:t>Le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merci,</a:t>
            </a:r>
            <a:r>
              <a:rPr sz="1050" spc="14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assicurabili</a:t>
            </a:r>
            <a:r>
              <a:rPr sz="1050" spc="165" dirty="0">
                <a:latin typeface="Century Gothic"/>
                <a:cs typeface="Century Gothic"/>
              </a:rPr>
              <a:t> </a:t>
            </a:r>
            <a:r>
              <a:rPr sz="1050" spc="-40" dirty="0">
                <a:latin typeface="Century Gothic"/>
                <a:cs typeface="Century Gothic"/>
              </a:rPr>
              <a:t>con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una</a:t>
            </a:r>
            <a:r>
              <a:rPr sz="1050" spc="11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sezione</a:t>
            </a:r>
            <a:r>
              <a:rPr sz="1050" spc="90" dirty="0">
                <a:latin typeface="Century Gothic"/>
                <a:cs typeface="Century Gothic"/>
              </a:rPr>
              <a:t> </a:t>
            </a:r>
            <a:r>
              <a:rPr sz="1050" spc="-10" dirty="0">
                <a:latin typeface="Century Gothic"/>
                <a:cs typeface="Century Gothic"/>
              </a:rPr>
              <a:t>integrativa</a:t>
            </a:r>
            <a:endParaRPr sz="1050" dirty="0">
              <a:latin typeface="Century Gothic"/>
              <a:cs typeface="Century Gothic"/>
            </a:endParaRPr>
          </a:p>
          <a:p>
            <a:pPr marL="227329" marR="5080" indent="-215265">
              <a:lnSpc>
                <a:spcPts val="1200"/>
              </a:lnSpc>
              <a:spcBef>
                <a:spcPts val="635"/>
              </a:spcBef>
              <a:buSzPct val="119047"/>
              <a:buFont typeface="Arial"/>
              <a:buChar char="•"/>
              <a:tabLst>
                <a:tab pos="227329" algn="l"/>
              </a:tabLst>
            </a:pPr>
            <a:r>
              <a:rPr sz="1050" spc="75" dirty="0">
                <a:latin typeface="Century Gothic"/>
                <a:cs typeface="Century Gothic"/>
              </a:rPr>
              <a:t>I</a:t>
            </a:r>
            <a:r>
              <a:rPr sz="1050" spc="4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beni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50" dirty="0">
                <a:latin typeface="Century Gothic"/>
                <a:cs typeface="Century Gothic"/>
              </a:rPr>
              <a:t>immobili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gravati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-80" dirty="0">
                <a:latin typeface="Century Gothic"/>
                <a:cs typeface="Century Gothic"/>
              </a:rPr>
              <a:t>da</a:t>
            </a:r>
            <a:r>
              <a:rPr sz="1050" spc="4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abuso</a:t>
            </a:r>
            <a:r>
              <a:rPr sz="1050" spc="8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edilizio</a:t>
            </a:r>
            <a:r>
              <a:rPr sz="1050" spc="75" dirty="0">
                <a:latin typeface="Century Gothic"/>
                <a:cs typeface="Century Gothic"/>
              </a:rPr>
              <a:t> </a:t>
            </a:r>
            <a:r>
              <a:rPr sz="1050" spc="-40" dirty="0">
                <a:latin typeface="Century Gothic"/>
                <a:cs typeface="Century Gothic"/>
              </a:rPr>
              <a:t>o</a:t>
            </a:r>
            <a:r>
              <a:rPr sz="1050" spc="-10" dirty="0">
                <a:latin typeface="Century Gothic"/>
                <a:cs typeface="Century Gothic"/>
              </a:rPr>
              <a:t> </a:t>
            </a:r>
            <a:r>
              <a:rPr sz="1050" spc="45" dirty="0">
                <a:latin typeface="Century Gothic"/>
                <a:cs typeface="Century Gothic"/>
              </a:rPr>
              <a:t>costruiti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75" dirty="0">
                <a:latin typeface="Century Gothic"/>
                <a:cs typeface="Century Gothic"/>
              </a:rPr>
              <a:t>in</a:t>
            </a:r>
            <a:r>
              <a:rPr sz="1050" spc="20" dirty="0">
                <a:latin typeface="Century Gothic"/>
                <a:cs typeface="Century Gothic"/>
              </a:rPr>
              <a:t> </a:t>
            </a:r>
            <a:r>
              <a:rPr sz="1050" spc="-10" dirty="0">
                <a:latin typeface="Century Gothic"/>
                <a:cs typeface="Century Gothic"/>
              </a:rPr>
              <a:t>carenza</a:t>
            </a:r>
            <a:r>
              <a:rPr sz="1050" spc="4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delle</a:t>
            </a:r>
            <a:r>
              <a:rPr sz="1050" spc="11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autorizzazioni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-10" dirty="0">
                <a:latin typeface="Century Gothic"/>
                <a:cs typeface="Century Gothic"/>
              </a:rPr>
              <a:t>previste, </a:t>
            </a:r>
            <a:r>
              <a:rPr sz="1050" dirty="0">
                <a:latin typeface="Century Gothic"/>
                <a:cs typeface="Century Gothic"/>
              </a:rPr>
              <a:t>ovvero</a:t>
            </a:r>
            <a:r>
              <a:rPr sz="1050" spc="95" dirty="0">
                <a:latin typeface="Century Gothic"/>
                <a:cs typeface="Century Gothic"/>
              </a:rPr>
              <a:t> </a:t>
            </a:r>
            <a:r>
              <a:rPr sz="1050" spc="-80" dirty="0">
                <a:latin typeface="Century Gothic"/>
                <a:cs typeface="Century Gothic"/>
              </a:rPr>
              <a:t>da</a:t>
            </a:r>
            <a:r>
              <a:rPr sz="1050" spc="5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abuso</a:t>
            </a:r>
            <a:r>
              <a:rPr sz="1050" spc="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sorto</a:t>
            </a:r>
            <a:r>
              <a:rPr sz="1050" spc="9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successivamente</a:t>
            </a:r>
            <a:r>
              <a:rPr sz="1050" spc="35" dirty="0">
                <a:latin typeface="Century Gothic"/>
                <a:cs typeface="Century Gothic"/>
              </a:rPr>
              <a:t> </a:t>
            </a:r>
            <a:r>
              <a:rPr sz="1050" spc="-10" dirty="0">
                <a:latin typeface="Century Gothic"/>
                <a:cs typeface="Century Gothic"/>
              </a:rPr>
              <a:t>alla</a:t>
            </a:r>
            <a:r>
              <a:rPr sz="1050" spc="55" dirty="0">
                <a:latin typeface="Century Gothic"/>
                <a:cs typeface="Century Gothic"/>
              </a:rPr>
              <a:t> </a:t>
            </a:r>
            <a:r>
              <a:rPr sz="1050" spc="-20" dirty="0">
                <a:latin typeface="Century Gothic"/>
                <a:cs typeface="Century Gothic"/>
              </a:rPr>
              <a:t>data</a:t>
            </a:r>
            <a:r>
              <a:rPr sz="1050" spc="5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di</a:t>
            </a:r>
            <a:r>
              <a:rPr sz="1050" spc="105" dirty="0">
                <a:latin typeface="Century Gothic"/>
                <a:cs typeface="Century Gothic"/>
              </a:rPr>
              <a:t> </a:t>
            </a:r>
            <a:r>
              <a:rPr sz="1050" dirty="0" err="1">
                <a:latin typeface="Century Gothic"/>
                <a:cs typeface="Century Gothic"/>
              </a:rPr>
              <a:t>costruzione</a:t>
            </a:r>
            <a:r>
              <a:rPr sz="1050" spc="125" dirty="0">
                <a:latin typeface="Century Gothic"/>
                <a:cs typeface="Century Gothic"/>
              </a:rPr>
              <a:t> </a:t>
            </a:r>
            <a:r>
              <a:rPr sz="1050" spc="-50" dirty="0">
                <a:latin typeface="Century Gothic"/>
                <a:cs typeface="Century Gothic"/>
              </a:rPr>
              <a:t>.</a:t>
            </a:r>
            <a:r>
              <a:rPr sz="1050" spc="-10" dirty="0">
                <a:latin typeface="Century Gothic"/>
                <a:cs typeface="Century Gothic"/>
              </a:rPr>
              <a:t>.</a:t>
            </a:r>
            <a:endParaRPr sz="105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5181600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30" dirty="0"/>
              <a:t> </a:t>
            </a:r>
            <a:r>
              <a:rPr dirty="0"/>
              <a:t>CAT</a:t>
            </a:r>
            <a:r>
              <a:rPr spc="20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105" dirty="0"/>
              <a:t>INFORMAZIONI</a:t>
            </a:r>
            <a:r>
              <a:rPr spc="20" dirty="0"/>
              <a:t> </a:t>
            </a:r>
            <a:r>
              <a:rPr spc="100" dirty="0"/>
              <a:t>TECNICHE</a:t>
            </a:r>
            <a:r>
              <a:rPr spc="30" dirty="0"/>
              <a:t> </a:t>
            </a:r>
            <a:r>
              <a:rPr spc="-85" dirty="0"/>
              <a:t>(1/5)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D0864A8-6A8F-BFCD-48A8-9C2FBA60C4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35" y="4476750"/>
            <a:ext cx="1086240" cy="3844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5229860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30" dirty="0"/>
              <a:t> </a:t>
            </a:r>
            <a:r>
              <a:rPr dirty="0"/>
              <a:t>CAT</a:t>
            </a:r>
            <a:r>
              <a:rPr spc="20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105" dirty="0"/>
              <a:t>INFORMAZIONI</a:t>
            </a:r>
            <a:r>
              <a:rPr spc="20" dirty="0"/>
              <a:t> </a:t>
            </a:r>
            <a:r>
              <a:rPr spc="100" dirty="0"/>
              <a:t>TECNICHE</a:t>
            </a:r>
            <a:r>
              <a:rPr spc="30" dirty="0"/>
              <a:t> </a:t>
            </a:r>
            <a:r>
              <a:rPr spc="-10" dirty="0"/>
              <a:t>(2/5)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76250" y="1085850"/>
            <a:ext cx="1228725" cy="1247775"/>
            <a:chOff x="476250" y="1085850"/>
            <a:chExt cx="1228725" cy="1247775"/>
          </a:xfrm>
        </p:grpSpPr>
        <p:sp>
          <p:nvSpPr>
            <p:cNvPr id="5" name="object 5"/>
            <p:cNvSpPr/>
            <p:nvPr/>
          </p:nvSpPr>
          <p:spPr>
            <a:xfrm>
              <a:off x="485775" y="1095375"/>
              <a:ext cx="1209675" cy="1228725"/>
            </a:xfrm>
            <a:custGeom>
              <a:avLst/>
              <a:gdLst/>
              <a:ahLst/>
              <a:cxnLst/>
              <a:rect l="l" t="t" r="r" b="b"/>
              <a:pathLst>
                <a:path w="1209675" h="1228725">
                  <a:moveTo>
                    <a:pt x="1209675" y="0"/>
                  </a:moveTo>
                  <a:lnTo>
                    <a:pt x="0" y="0"/>
                  </a:lnTo>
                  <a:lnTo>
                    <a:pt x="0" y="1228725"/>
                  </a:lnTo>
                  <a:lnTo>
                    <a:pt x="1209675" y="1228725"/>
                  </a:lnTo>
                  <a:lnTo>
                    <a:pt x="1209675" y="0"/>
                  </a:lnTo>
                  <a:close/>
                </a:path>
              </a:pathLst>
            </a:custGeom>
            <a:solidFill>
              <a:srgbClr val="232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5775" y="1095375"/>
              <a:ext cx="1209675" cy="1228725"/>
            </a:xfrm>
            <a:custGeom>
              <a:avLst/>
              <a:gdLst/>
              <a:ahLst/>
              <a:cxnLst/>
              <a:rect l="l" t="t" r="r" b="b"/>
              <a:pathLst>
                <a:path w="1209675" h="1228725">
                  <a:moveTo>
                    <a:pt x="0" y="1228725"/>
                  </a:moveTo>
                  <a:lnTo>
                    <a:pt x="1209675" y="1228725"/>
                  </a:lnTo>
                  <a:lnTo>
                    <a:pt x="1209675" y="0"/>
                  </a:lnTo>
                  <a:lnTo>
                    <a:pt x="0" y="0"/>
                  </a:lnTo>
                  <a:lnTo>
                    <a:pt x="0" y="1228725"/>
                  </a:lnTo>
                  <a:close/>
                </a:path>
              </a:pathLst>
            </a:custGeom>
            <a:ln w="19050">
              <a:solidFill>
                <a:srgbClr val="232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66737" y="1415732"/>
            <a:ext cx="1044575" cy="553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100" spc="40" dirty="0">
                <a:solidFill>
                  <a:srgbClr val="FFFFFF"/>
                </a:solidFill>
                <a:latin typeface="Century Gothic"/>
                <a:cs typeface="Century Gothic"/>
              </a:rPr>
              <a:t>CONSEGUEN</a:t>
            </a:r>
            <a:endParaRPr sz="1100" dirty="0">
              <a:latin typeface="Century Gothic"/>
              <a:cs typeface="Century Gothic"/>
            </a:endParaRPr>
          </a:p>
          <a:p>
            <a:pPr marL="97790">
              <a:lnSpc>
                <a:spcPts val="1435"/>
              </a:lnSpc>
            </a:pPr>
            <a:r>
              <a:rPr sz="1100" spc="55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100" spc="165" dirty="0">
                <a:solidFill>
                  <a:srgbClr val="FFFFFF"/>
                </a:solidFill>
                <a:latin typeface="Century Gothic"/>
                <a:cs typeface="Century Gothic"/>
              </a:rPr>
              <a:t>ZE</a:t>
            </a:r>
            <a:r>
              <a:rPr sz="11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100" spc="140" dirty="0">
                <a:solidFill>
                  <a:srgbClr val="FFFFFF"/>
                </a:solidFill>
                <a:latin typeface="Century Gothic"/>
                <a:cs typeface="Century Gothic"/>
              </a:rPr>
              <a:t>PER</a:t>
            </a:r>
            <a:r>
              <a:rPr sz="11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100" spc="140" dirty="0">
                <a:solidFill>
                  <a:srgbClr val="FFFFFF"/>
                </a:solidFill>
                <a:latin typeface="Century Gothic"/>
                <a:cs typeface="Century Gothic"/>
              </a:rPr>
              <a:t>LE</a:t>
            </a:r>
            <a:endParaRPr sz="1100" dirty="0">
              <a:latin typeface="Century Gothic"/>
              <a:cs typeface="Century Gothic"/>
            </a:endParaRPr>
          </a:p>
          <a:p>
            <a:pPr marL="26670">
              <a:lnSpc>
                <a:spcPct val="100000"/>
              </a:lnSpc>
              <a:spcBef>
                <a:spcPts val="65"/>
              </a:spcBef>
            </a:pPr>
            <a:r>
              <a:rPr sz="1100" spc="-10" dirty="0">
                <a:solidFill>
                  <a:srgbClr val="FFFFFF"/>
                </a:solidFill>
                <a:latin typeface="Century Gothic"/>
                <a:cs typeface="Century Gothic"/>
              </a:rPr>
              <a:t>COMPAGNIE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95450" y="1095375"/>
            <a:ext cx="6905625" cy="1219200"/>
          </a:xfrm>
          <a:custGeom>
            <a:avLst/>
            <a:gdLst/>
            <a:ahLst/>
            <a:cxnLst/>
            <a:rect l="l" t="t" r="r" b="b"/>
            <a:pathLst>
              <a:path w="6905625" h="1219200">
                <a:moveTo>
                  <a:pt x="0" y="1219200"/>
                </a:moveTo>
                <a:lnTo>
                  <a:pt x="6905625" y="1219200"/>
                </a:lnTo>
                <a:lnTo>
                  <a:pt x="6905625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1594" y="1502981"/>
            <a:ext cx="5779135" cy="3905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7329" marR="5080" indent="-215265">
              <a:lnSpc>
                <a:spcPts val="1430"/>
              </a:lnSpc>
              <a:spcBef>
                <a:spcPts val="155"/>
              </a:spcBef>
              <a:buSzPct val="116666"/>
              <a:buFont typeface="Wingdings"/>
              <a:buChar char=""/>
              <a:tabLst>
                <a:tab pos="227329" algn="l"/>
              </a:tabLst>
            </a:pPr>
            <a:r>
              <a:rPr sz="1200" spc="50" dirty="0">
                <a:latin typeface="Century Gothic"/>
                <a:cs typeface="Century Gothic"/>
              </a:rPr>
              <a:t>Sanzioni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pecuniarie/amministrative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spc="-50" dirty="0">
                <a:latin typeface="Century Gothic"/>
                <a:cs typeface="Century Gothic"/>
              </a:rPr>
              <a:t>da</a:t>
            </a:r>
            <a:r>
              <a:rPr sz="1200" spc="105" dirty="0">
                <a:latin typeface="Century Gothic"/>
                <a:cs typeface="Century Gothic"/>
              </a:rPr>
              <a:t> </a:t>
            </a:r>
            <a:r>
              <a:rPr sz="1200" spc="45" dirty="0">
                <a:latin typeface="Century Gothic"/>
                <a:cs typeface="Century Gothic"/>
              </a:rPr>
              <a:t>100.000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295" dirty="0">
                <a:latin typeface="Century Gothic"/>
                <a:cs typeface="Century Gothic"/>
              </a:rPr>
              <a:t>€</a:t>
            </a:r>
            <a:r>
              <a:rPr sz="1200" spc="65" dirty="0">
                <a:latin typeface="Century Gothic"/>
                <a:cs typeface="Century Gothic"/>
              </a:rPr>
              <a:t> </a:t>
            </a:r>
            <a:r>
              <a:rPr sz="1200" spc="-130" dirty="0">
                <a:latin typeface="Century Gothic"/>
                <a:cs typeface="Century Gothic"/>
              </a:rPr>
              <a:t>a</a:t>
            </a:r>
            <a:r>
              <a:rPr sz="1200" spc="105" dirty="0">
                <a:latin typeface="Century Gothic"/>
                <a:cs typeface="Century Gothic"/>
              </a:rPr>
              <a:t> </a:t>
            </a:r>
            <a:r>
              <a:rPr sz="1200" spc="110" dirty="0">
                <a:latin typeface="Century Gothic"/>
                <a:cs typeface="Century Gothic"/>
              </a:rPr>
              <a:t>500.000€</a:t>
            </a:r>
            <a:r>
              <a:rPr sz="1200" spc="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se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eludono </a:t>
            </a:r>
            <a:r>
              <a:rPr sz="1200" dirty="0">
                <a:latin typeface="Century Gothic"/>
                <a:cs typeface="Century Gothic"/>
              </a:rPr>
              <a:t>l’obbligo</a:t>
            </a:r>
            <a:r>
              <a:rPr sz="1200" spc="-50" dirty="0">
                <a:latin typeface="Century Gothic"/>
                <a:cs typeface="Century Gothic"/>
              </a:rPr>
              <a:t> </a:t>
            </a:r>
            <a:r>
              <a:rPr sz="1200" spc="-130" dirty="0">
                <a:latin typeface="Century Gothic"/>
                <a:cs typeface="Century Gothic"/>
              </a:rPr>
              <a:t>a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contrarre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6250" y="2371725"/>
            <a:ext cx="1228725" cy="2228850"/>
            <a:chOff x="476250" y="2371725"/>
            <a:chExt cx="1228725" cy="2228850"/>
          </a:xfrm>
        </p:grpSpPr>
        <p:sp>
          <p:nvSpPr>
            <p:cNvPr id="11" name="object 11"/>
            <p:cNvSpPr/>
            <p:nvPr/>
          </p:nvSpPr>
          <p:spPr>
            <a:xfrm>
              <a:off x="485775" y="2381250"/>
              <a:ext cx="1209675" cy="2209800"/>
            </a:xfrm>
            <a:custGeom>
              <a:avLst/>
              <a:gdLst/>
              <a:ahLst/>
              <a:cxnLst/>
              <a:rect l="l" t="t" r="r" b="b"/>
              <a:pathLst>
                <a:path w="1209675" h="2209800">
                  <a:moveTo>
                    <a:pt x="1209675" y="0"/>
                  </a:moveTo>
                  <a:lnTo>
                    <a:pt x="0" y="0"/>
                  </a:lnTo>
                  <a:lnTo>
                    <a:pt x="0" y="2209800"/>
                  </a:lnTo>
                  <a:lnTo>
                    <a:pt x="1209675" y="2209800"/>
                  </a:lnTo>
                  <a:lnTo>
                    <a:pt x="1209675" y="0"/>
                  </a:lnTo>
                  <a:close/>
                </a:path>
              </a:pathLst>
            </a:custGeom>
            <a:solidFill>
              <a:srgbClr val="232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5775" y="2381250"/>
              <a:ext cx="1209675" cy="2209800"/>
            </a:xfrm>
            <a:custGeom>
              <a:avLst/>
              <a:gdLst/>
              <a:ahLst/>
              <a:cxnLst/>
              <a:rect l="l" t="t" r="r" b="b"/>
              <a:pathLst>
                <a:path w="1209675" h="2209800">
                  <a:moveTo>
                    <a:pt x="0" y="2209800"/>
                  </a:moveTo>
                  <a:lnTo>
                    <a:pt x="1209675" y="2209800"/>
                  </a:lnTo>
                  <a:lnTo>
                    <a:pt x="1209675" y="0"/>
                  </a:lnTo>
                  <a:lnTo>
                    <a:pt x="0" y="0"/>
                  </a:lnTo>
                  <a:lnTo>
                    <a:pt x="0" y="2209800"/>
                  </a:lnTo>
                  <a:close/>
                </a:path>
              </a:pathLst>
            </a:custGeom>
            <a:ln w="19050">
              <a:solidFill>
                <a:srgbClr val="232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81025" y="3011487"/>
            <a:ext cx="102235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3810" algn="ctr">
              <a:lnSpc>
                <a:spcPct val="100499"/>
              </a:lnSpc>
              <a:spcBef>
                <a:spcPts val="95"/>
              </a:spcBef>
            </a:pPr>
            <a:r>
              <a:rPr lang="it-IT"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CONSEGUEN-ZE PER LE IMPRESE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5450" y="2390775"/>
            <a:ext cx="6905625" cy="2200275"/>
          </a:xfrm>
          <a:custGeom>
            <a:avLst/>
            <a:gdLst/>
            <a:ahLst/>
            <a:cxnLst/>
            <a:rect l="l" t="t" r="r" b="b"/>
            <a:pathLst>
              <a:path w="6905625" h="2200275">
                <a:moveTo>
                  <a:pt x="0" y="2200275"/>
                </a:moveTo>
                <a:lnTo>
                  <a:pt x="6905625" y="2200275"/>
                </a:lnTo>
                <a:lnTo>
                  <a:pt x="6905625" y="0"/>
                </a:lnTo>
                <a:lnTo>
                  <a:pt x="0" y="0"/>
                </a:lnTo>
                <a:lnTo>
                  <a:pt x="0" y="220027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31594" y="2642552"/>
            <a:ext cx="6490335" cy="1173013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27329" marR="5080" indent="-215265">
              <a:lnSpc>
                <a:spcPct val="95000"/>
              </a:lnSpc>
              <a:spcBef>
                <a:spcPts val="175"/>
              </a:spcBef>
              <a:buSzPct val="116666"/>
              <a:buFont typeface="Wingdings"/>
              <a:buChar char=""/>
              <a:tabLst>
                <a:tab pos="227329" algn="l"/>
              </a:tabLst>
            </a:pPr>
            <a:r>
              <a:rPr lang="it-IT" sz="1200" spc="-10" dirty="0">
                <a:latin typeface="Century Gothic"/>
                <a:cs typeface="Century Gothic"/>
              </a:rPr>
              <a:t>Dell'inadempimento  dell'obbligo  di  assicurazione  da  parte delle  imprese si   deve   tener   conto nell'assegnazione  di  contributi,  sovvenzioni  o  agevolazioni   di carattere finanziario  a  valere  su  risorse  pubbliche,  anche  con riferimento a quelle previste in occasione  di  eventi  calamitosi  e catastrofali. </a:t>
            </a:r>
            <a:r>
              <a:rPr sz="1200" spc="-10" dirty="0">
                <a:latin typeface="Century Gothic"/>
                <a:cs typeface="Century Gothic"/>
              </a:rPr>
              <a:t>.</a:t>
            </a:r>
            <a:endParaRPr sz="1200" dirty="0">
              <a:latin typeface="Century Gothic"/>
              <a:cs typeface="Century Gothic"/>
            </a:endParaRPr>
          </a:p>
          <a:p>
            <a:pPr marL="227329" marR="291465" indent="-215265">
              <a:lnSpc>
                <a:spcPts val="1350"/>
              </a:lnSpc>
              <a:spcBef>
                <a:spcPts val="710"/>
              </a:spcBef>
              <a:buSzPct val="116666"/>
              <a:buFont typeface="Wingdings"/>
              <a:buChar char=""/>
              <a:tabLst>
                <a:tab pos="227329" algn="l"/>
              </a:tabLst>
            </a:pPr>
            <a:r>
              <a:rPr lang="it-IT" sz="1200" spc="-10" dirty="0">
                <a:latin typeface="Century Gothic"/>
                <a:cs typeface="Century Gothic"/>
              </a:rPr>
              <a:t>Anche per questo aspetto ancora non sono ben definite le conseguenze sia in termini di perimetro che di portata</a:t>
            </a:r>
            <a:endParaRPr sz="1200" dirty="0">
              <a:latin typeface="Century Gothic"/>
              <a:cs typeface="Century Gothic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455C545-82C2-630A-FA46-7D36554A64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75" y="4692696"/>
            <a:ext cx="1066800" cy="3776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626427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30" dirty="0"/>
              <a:t> </a:t>
            </a:r>
            <a:r>
              <a:rPr dirty="0"/>
              <a:t>CAT</a:t>
            </a:r>
            <a:r>
              <a:rPr spc="20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105" dirty="0"/>
              <a:t>INFORMAZIONI</a:t>
            </a:r>
            <a:r>
              <a:rPr spc="20" dirty="0"/>
              <a:t> </a:t>
            </a:r>
            <a:r>
              <a:rPr spc="100" dirty="0"/>
              <a:t>TECNICHE</a:t>
            </a:r>
            <a:r>
              <a:rPr spc="30" dirty="0"/>
              <a:t> </a:t>
            </a:r>
            <a:r>
              <a:rPr spc="-10" dirty="0"/>
              <a:t>(</a:t>
            </a:r>
            <a:r>
              <a:rPr lang="it-IT" spc="-10" dirty="0"/>
              <a:t>3</a:t>
            </a:r>
            <a:r>
              <a:rPr spc="-10" dirty="0"/>
              <a:t>/5)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76250" y="1152525"/>
            <a:ext cx="1590675" cy="3371850"/>
            <a:chOff x="476250" y="1152525"/>
            <a:chExt cx="1590675" cy="3371850"/>
          </a:xfrm>
        </p:grpSpPr>
        <p:sp>
          <p:nvSpPr>
            <p:cNvPr id="5" name="object 5"/>
            <p:cNvSpPr/>
            <p:nvPr/>
          </p:nvSpPr>
          <p:spPr>
            <a:xfrm>
              <a:off x="485775" y="1162050"/>
              <a:ext cx="1571625" cy="3352800"/>
            </a:xfrm>
            <a:custGeom>
              <a:avLst/>
              <a:gdLst/>
              <a:ahLst/>
              <a:cxnLst/>
              <a:rect l="l" t="t" r="r" b="b"/>
              <a:pathLst>
                <a:path w="1571625" h="3352800">
                  <a:moveTo>
                    <a:pt x="1571625" y="0"/>
                  </a:moveTo>
                  <a:lnTo>
                    <a:pt x="0" y="0"/>
                  </a:lnTo>
                  <a:lnTo>
                    <a:pt x="0" y="3352800"/>
                  </a:lnTo>
                  <a:lnTo>
                    <a:pt x="1571625" y="3352800"/>
                  </a:lnTo>
                  <a:lnTo>
                    <a:pt x="1571625" y="0"/>
                  </a:lnTo>
                  <a:close/>
                </a:path>
              </a:pathLst>
            </a:custGeom>
            <a:solidFill>
              <a:srgbClr val="232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5775" y="1162050"/>
              <a:ext cx="1571625" cy="3352800"/>
            </a:xfrm>
            <a:custGeom>
              <a:avLst/>
              <a:gdLst/>
              <a:ahLst/>
              <a:cxnLst/>
              <a:rect l="l" t="t" r="r" b="b"/>
              <a:pathLst>
                <a:path w="1571625" h="3352800">
                  <a:moveTo>
                    <a:pt x="0" y="3352800"/>
                  </a:moveTo>
                  <a:lnTo>
                    <a:pt x="1571625" y="3352800"/>
                  </a:lnTo>
                  <a:lnTo>
                    <a:pt x="1571625" y="0"/>
                  </a:lnTo>
                  <a:lnTo>
                    <a:pt x="0" y="0"/>
                  </a:lnTo>
                  <a:lnTo>
                    <a:pt x="0" y="3352800"/>
                  </a:lnTo>
                  <a:close/>
                </a:path>
              </a:pathLst>
            </a:custGeom>
            <a:ln w="19050">
              <a:solidFill>
                <a:srgbClr val="232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2775" y="2612453"/>
            <a:ext cx="1323975" cy="4413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7790" marR="5080" indent="-85090">
              <a:lnSpc>
                <a:spcPct val="102000"/>
              </a:lnSpc>
              <a:spcBef>
                <a:spcPts val="70"/>
              </a:spcBef>
            </a:pPr>
            <a:r>
              <a:rPr sz="1350" spc="85" dirty="0">
                <a:solidFill>
                  <a:srgbClr val="FFFFFF"/>
                </a:solidFill>
                <a:latin typeface="Century Gothic"/>
                <a:cs typeface="Century Gothic"/>
              </a:rPr>
              <a:t>COSTRUZIONE </a:t>
            </a:r>
            <a:r>
              <a:rPr sz="1350" spc="145" dirty="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r>
              <a:rPr sz="135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50" spc="90" dirty="0">
                <a:solidFill>
                  <a:srgbClr val="FFFFFF"/>
                </a:solidFill>
                <a:latin typeface="Century Gothic"/>
                <a:cs typeface="Century Gothic"/>
              </a:rPr>
              <a:t>PREMIO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7400" y="1162050"/>
            <a:ext cx="6600825" cy="3352800"/>
          </a:xfrm>
          <a:custGeom>
            <a:avLst/>
            <a:gdLst/>
            <a:ahLst/>
            <a:cxnLst/>
            <a:rect l="l" t="t" r="r" b="b"/>
            <a:pathLst>
              <a:path w="6600825" h="3352800">
                <a:moveTo>
                  <a:pt x="0" y="3352800"/>
                </a:moveTo>
                <a:lnTo>
                  <a:pt x="6600825" y="3352800"/>
                </a:lnTo>
                <a:lnTo>
                  <a:pt x="6600825" y="0"/>
                </a:lnTo>
                <a:lnTo>
                  <a:pt x="0" y="0"/>
                </a:lnTo>
                <a:lnTo>
                  <a:pt x="0" y="335280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97100" y="1898332"/>
            <a:ext cx="6308725" cy="82359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26060" marR="5080" indent="-213995">
              <a:lnSpc>
                <a:spcPct val="95900"/>
              </a:lnSpc>
              <a:spcBef>
                <a:spcPts val="165"/>
              </a:spcBef>
              <a:buSzPct val="122222"/>
              <a:buFont typeface="Wingdings"/>
              <a:buChar char=""/>
              <a:tabLst>
                <a:tab pos="227329" algn="l"/>
              </a:tabLst>
            </a:pPr>
            <a:r>
              <a:rPr sz="1350" spc="114" dirty="0">
                <a:latin typeface="Century Gothic"/>
                <a:cs typeface="Century Gothic"/>
              </a:rPr>
              <a:t>Il</a:t>
            </a:r>
            <a:r>
              <a:rPr sz="1350" spc="40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premio</a:t>
            </a:r>
            <a:r>
              <a:rPr sz="1350" spc="44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è</a:t>
            </a:r>
            <a:r>
              <a:rPr sz="1350" spc="39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determinato</a:t>
            </a:r>
            <a:r>
              <a:rPr sz="1350" spc="445" dirty="0">
                <a:latin typeface="Century Gothic"/>
                <a:cs typeface="Century Gothic"/>
              </a:rPr>
              <a:t> </a:t>
            </a:r>
            <a:r>
              <a:rPr sz="1350" spc="85" dirty="0">
                <a:latin typeface="Century Gothic"/>
                <a:cs typeface="Century Gothic"/>
              </a:rPr>
              <a:t>in</a:t>
            </a:r>
            <a:r>
              <a:rPr sz="1350" spc="365" dirty="0">
                <a:latin typeface="Century Gothic"/>
                <a:cs typeface="Century Gothic"/>
              </a:rPr>
              <a:t> </a:t>
            </a:r>
            <a:r>
              <a:rPr sz="1350" spc="70" dirty="0">
                <a:latin typeface="Century Gothic"/>
                <a:cs typeface="Century Gothic"/>
              </a:rPr>
              <a:t>misura</a:t>
            </a:r>
            <a:r>
              <a:rPr sz="1350" spc="41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proporzionale</a:t>
            </a:r>
            <a:r>
              <a:rPr sz="1350" spc="39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al</a:t>
            </a:r>
            <a:r>
              <a:rPr sz="1350" spc="400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rischio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tenendo 	</a:t>
            </a:r>
            <a:r>
              <a:rPr sz="1350" dirty="0">
                <a:latin typeface="Century Gothic"/>
                <a:cs typeface="Century Gothic"/>
              </a:rPr>
              <a:t>conto</a:t>
            </a:r>
            <a:r>
              <a:rPr sz="1350" spc="65" dirty="0">
                <a:latin typeface="Century Gothic"/>
                <a:cs typeface="Century Gothic"/>
              </a:rPr>
              <a:t>  </a:t>
            </a:r>
            <a:r>
              <a:rPr sz="1350" dirty="0">
                <a:latin typeface="Century Gothic"/>
                <a:cs typeface="Century Gothic"/>
              </a:rPr>
              <a:t>delle</a:t>
            </a:r>
            <a:r>
              <a:rPr sz="1350" spc="8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variabili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territoriali,</a:t>
            </a:r>
            <a:r>
              <a:rPr sz="1350" dirty="0">
                <a:latin typeface="Century Gothic"/>
                <a:cs typeface="Century Gothic"/>
              </a:rPr>
              <a:t> delle</a:t>
            </a:r>
            <a:r>
              <a:rPr sz="1350" spc="-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tipologie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8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beni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assicurati, </a:t>
            </a:r>
            <a:r>
              <a:rPr sz="1350" spc="-10" dirty="0">
                <a:latin typeface="Century Gothic"/>
                <a:cs typeface="Century Gothic"/>
              </a:rPr>
              <a:t>delle 	</a:t>
            </a:r>
            <a:r>
              <a:rPr sz="1350" dirty="0">
                <a:latin typeface="Century Gothic"/>
                <a:cs typeface="Century Gothic"/>
              </a:rPr>
              <a:t>serie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storiche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-70" dirty="0">
                <a:latin typeface="Century Gothic"/>
                <a:cs typeface="Century Gothic"/>
              </a:rPr>
              <a:t>e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delle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mappe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pericolosità</a:t>
            </a:r>
            <a:r>
              <a:rPr sz="1350" spc="10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disponibili</a:t>
            </a:r>
            <a:r>
              <a:rPr sz="1350" dirty="0">
                <a:latin typeface="Century Gothic"/>
                <a:cs typeface="Century Gothic"/>
              </a:rPr>
              <a:t> e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-30" dirty="0">
                <a:latin typeface="Century Gothic"/>
                <a:cs typeface="Century Gothic"/>
              </a:rPr>
              <a:t>adottando,</a:t>
            </a:r>
            <a:r>
              <a:rPr sz="1350" spc="-5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ove 	</a:t>
            </a:r>
            <a:r>
              <a:rPr sz="1350" dirty="0">
                <a:latin typeface="Century Gothic"/>
                <a:cs typeface="Century Gothic"/>
              </a:rPr>
              <a:t>possibile,</a:t>
            </a:r>
            <a:r>
              <a:rPr sz="1350" spc="18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modelli</a:t>
            </a:r>
            <a:r>
              <a:rPr sz="1350" spc="32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predittivi.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7100" y="2938462"/>
            <a:ext cx="6263005" cy="81406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26060" marR="5080" indent="-213995">
              <a:lnSpc>
                <a:spcPct val="94300"/>
              </a:lnSpc>
              <a:spcBef>
                <a:spcPts val="195"/>
              </a:spcBef>
              <a:buSzPct val="122222"/>
              <a:buFont typeface="Wingdings"/>
              <a:buChar char=""/>
              <a:tabLst>
                <a:tab pos="227329" algn="l"/>
              </a:tabLst>
            </a:pPr>
            <a:r>
              <a:rPr sz="1350" spc="105" dirty="0">
                <a:latin typeface="Century Gothic"/>
                <a:cs typeface="Century Gothic"/>
              </a:rPr>
              <a:t>I</a:t>
            </a:r>
            <a:r>
              <a:rPr sz="1350" spc="20" dirty="0">
                <a:latin typeface="Century Gothic"/>
                <a:cs typeface="Century Gothic"/>
              </a:rPr>
              <a:t> </a:t>
            </a:r>
            <a:r>
              <a:rPr sz="1350" spc="70" dirty="0">
                <a:latin typeface="Century Gothic"/>
                <a:cs typeface="Century Gothic"/>
              </a:rPr>
              <a:t>premi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sono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aggiornati</a:t>
            </a:r>
            <a:r>
              <a:rPr sz="1350" spc="7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periodicamente,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-35" dirty="0">
                <a:latin typeface="Century Gothic"/>
                <a:cs typeface="Century Gothic"/>
              </a:rPr>
              <a:t>anche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85" dirty="0">
                <a:latin typeface="Century Gothic"/>
                <a:cs typeface="Century Gothic"/>
              </a:rPr>
              <a:t>in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considerazione</a:t>
            </a:r>
            <a:r>
              <a:rPr sz="1350" spc="-15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del 	</a:t>
            </a:r>
            <a:r>
              <a:rPr sz="1350" spc="10" dirty="0">
                <a:latin typeface="Century Gothic"/>
                <a:cs typeface="Century Gothic"/>
              </a:rPr>
              <a:t>principio</a:t>
            </a:r>
            <a:r>
              <a:rPr sz="1350" spc="50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di</a:t>
            </a:r>
            <a:r>
              <a:rPr sz="1350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mutualità,</a:t>
            </a:r>
            <a:r>
              <a:rPr sz="1350" spc="95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per</a:t>
            </a:r>
            <a:r>
              <a:rPr sz="1350" spc="60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riflettere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l’evoluzione</a:t>
            </a:r>
            <a:r>
              <a:rPr sz="1350" spc="-5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dei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valori</a:t>
            </a:r>
            <a:r>
              <a:rPr sz="1350" dirty="0">
                <a:latin typeface="Century Gothic"/>
                <a:cs typeface="Century Gothic"/>
              </a:rPr>
              <a:t> </a:t>
            </a:r>
            <a:r>
              <a:rPr sz="1350" spc="10" dirty="0">
                <a:latin typeface="Century Gothic"/>
                <a:cs typeface="Century Gothic"/>
              </a:rPr>
              <a:t>economici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spc="-50" dirty="0">
                <a:latin typeface="Century Gothic"/>
                <a:cs typeface="Century Gothic"/>
              </a:rPr>
              <a:t>e 	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spc="-20" dirty="0">
                <a:latin typeface="Century Gothic"/>
                <a:cs typeface="Century Gothic"/>
              </a:rPr>
              <a:t>conoscenza </a:t>
            </a:r>
            <a:r>
              <a:rPr sz="1350" dirty="0">
                <a:latin typeface="Century Gothic"/>
                <a:cs typeface="Century Gothic"/>
              </a:rPr>
              <a:t>del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rischio,</a:t>
            </a:r>
            <a:r>
              <a:rPr sz="1350" spc="45" dirty="0">
                <a:latin typeface="Century Gothic"/>
                <a:cs typeface="Century Gothic"/>
              </a:rPr>
              <a:t> </a:t>
            </a:r>
            <a:r>
              <a:rPr sz="1350" spc="-70" dirty="0">
                <a:latin typeface="Century Gothic"/>
                <a:cs typeface="Century Gothic"/>
              </a:rPr>
              <a:t>e</a:t>
            </a:r>
            <a:r>
              <a:rPr sz="1350" spc="-4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tenendo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conto</a:t>
            </a:r>
            <a:r>
              <a:rPr sz="1350" spc="33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dei</a:t>
            </a:r>
            <a:r>
              <a:rPr sz="1350" spc="370" dirty="0">
                <a:latin typeface="Century Gothic"/>
                <a:cs typeface="Century Gothic"/>
              </a:rPr>
              <a:t> </a:t>
            </a:r>
            <a:r>
              <a:rPr sz="1350" spc="75" dirty="0">
                <a:latin typeface="Century Gothic"/>
                <a:cs typeface="Century Gothic"/>
              </a:rPr>
              <a:t>rischi</a:t>
            </a:r>
            <a:r>
              <a:rPr sz="1350" spc="37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46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antiselezione 	</a:t>
            </a:r>
            <a:r>
              <a:rPr sz="1350" dirty="0">
                <a:latin typeface="Century Gothic"/>
                <a:cs typeface="Century Gothic"/>
              </a:rPr>
              <a:t>e</a:t>
            </a:r>
            <a:r>
              <a:rPr sz="1350" spc="41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degli</a:t>
            </a:r>
            <a:r>
              <a:rPr sz="1350" spc="65" dirty="0">
                <a:latin typeface="Century Gothic"/>
                <a:cs typeface="Century Gothic"/>
              </a:rPr>
              <a:t>  </a:t>
            </a:r>
            <a:r>
              <a:rPr sz="1350" dirty="0">
                <a:latin typeface="Century Gothic"/>
                <a:cs typeface="Century Gothic"/>
              </a:rPr>
              <a:t>obbiettivi</a:t>
            </a:r>
            <a:r>
              <a:rPr sz="1350" spc="430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di</a:t>
            </a:r>
            <a:r>
              <a:rPr sz="1350" spc="4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solvibilità</a:t>
            </a:r>
            <a:r>
              <a:rPr sz="1350" spc="44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dell’Impresa.</a:t>
            </a:r>
            <a:endParaRPr sz="1350">
              <a:latin typeface="Century Gothic"/>
              <a:cs typeface="Century Gothic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B282BD9-ED24-3D02-2CE8-DACD2A9DFA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985" y="4629150"/>
            <a:ext cx="1086240" cy="3844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"/>
            <a:ext cx="9143999" cy="7268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522986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30" dirty="0"/>
              <a:t> </a:t>
            </a:r>
            <a:r>
              <a:rPr dirty="0"/>
              <a:t>CAT</a:t>
            </a:r>
            <a:r>
              <a:rPr spc="20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105" dirty="0"/>
              <a:t>INFORMAZIONI</a:t>
            </a:r>
            <a:r>
              <a:rPr spc="20" dirty="0"/>
              <a:t> </a:t>
            </a:r>
            <a:r>
              <a:rPr spc="100" dirty="0"/>
              <a:t>TECNICHE</a:t>
            </a:r>
            <a:r>
              <a:rPr spc="30" dirty="0"/>
              <a:t> </a:t>
            </a:r>
            <a:r>
              <a:rPr spc="-10" dirty="0"/>
              <a:t>(</a:t>
            </a:r>
            <a:r>
              <a:rPr lang="it-IT" spc="-10" dirty="0"/>
              <a:t>4</a:t>
            </a:r>
            <a:r>
              <a:rPr spc="-10" dirty="0"/>
              <a:t>/5)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76250" y="1047750"/>
            <a:ext cx="1419225" cy="3381375"/>
            <a:chOff x="476250" y="1047750"/>
            <a:chExt cx="1419225" cy="3381375"/>
          </a:xfrm>
        </p:grpSpPr>
        <p:sp>
          <p:nvSpPr>
            <p:cNvPr id="5" name="object 5"/>
            <p:cNvSpPr/>
            <p:nvPr/>
          </p:nvSpPr>
          <p:spPr>
            <a:xfrm>
              <a:off x="485775" y="1057275"/>
              <a:ext cx="1400175" cy="3362325"/>
            </a:xfrm>
            <a:custGeom>
              <a:avLst/>
              <a:gdLst/>
              <a:ahLst/>
              <a:cxnLst/>
              <a:rect l="l" t="t" r="r" b="b"/>
              <a:pathLst>
                <a:path w="1400175" h="3362325">
                  <a:moveTo>
                    <a:pt x="1400175" y="0"/>
                  </a:moveTo>
                  <a:lnTo>
                    <a:pt x="0" y="0"/>
                  </a:lnTo>
                  <a:lnTo>
                    <a:pt x="0" y="3362325"/>
                  </a:lnTo>
                  <a:lnTo>
                    <a:pt x="1400175" y="3362325"/>
                  </a:lnTo>
                  <a:lnTo>
                    <a:pt x="1400175" y="0"/>
                  </a:lnTo>
                  <a:close/>
                </a:path>
              </a:pathLst>
            </a:custGeom>
            <a:solidFill>
              <a:srgbClr val="232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5775" y="1057275"/>
              <a:ext cx="1400175" cy="3362325"/>
            </a:xfrm>
            <a:custGeom>
              <a:avLst/>
              <a:gdLst/>
              <a:ahLst/>
              <a:cxnLst/>
              <a:rect l="l" t="t" r="r" b="b"/>
              <a:pathLst>
                <a:path w="1400175" h="3362325">
                  <a:moveTo>
                    <a:pt x="0" y="3362325"/>
                  </a:moveTo>
                  <a:lnTo>
                    <a:pt x="1400175" y="3362325"/>
                  </a:lnTo>
                  <a:lnTo>
                    <a:pt x="1400175" y="0"/>
                  </a:lnTo>
                  <a:lnTo>
                    <a:pt x="0" y="0"/>
                  </a:lnTo>
                  <a:lnTo>
                    <a:pt x="0" y="3362325"/>
                  </a:lnTo>
                  <a:close/>
                </a:path>
              </a:pathLst>
            </a:custGeom>
            <a:ln w="19050">
              <a:solidFill>
                <a:srgbClr val="232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9437" y="2411412"/>
            <a:ext cx="1216660" cy="641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99700"/>
              </a:lnSpc>
              <a:spcBef>
                <a:spcPts val="105"/>
              </a:spcBef>
            </a:pPr>
            <a:r>
              <a:rPr sz="1350" spc="-10" dirty="0">
                <a:solidFill>
                  <a:srgbClr val="FFFFFF"/>
                </a:solidFill>
                <a:latin typeface="Century Gothic"/>
                <a:cs typeface="Century Gothic"/>
              </a:rPr>
              <a:t>DANNO </a:t>
            </a:r>
            <a:r>
              <a:rPr sz="1350" spc="100" dirty="0">
                <a:solidFill>
                  <a:srgbClr val="FFFFFF"/>
                </a:solidFill>
                <a:latin typeface="Century Gothic"/>
                <a:cs typeface="Century Gothic"/>
              </a:rPr>
              <a:t>INDENNIZZA- </a:t>
            </a:r>
            <a:r>
              <a:rPr sz="1350" spc="155" dirty="0">
                <a:solidFill>
                  <a:srgbClr val="FFFFFF"/>
                </a:solidFill>
                <a:latin typeface="Century Gothic"/>
                <a:cs typeface="Century Gothic"/>
              </a:rPr>
              <a:t>BILE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85950" y="1057275"/>
            <a:ext cx="6772275" cy="3362325"/>
          </a:xfrm>
          <a:custGeom>
            <a:avLst/>
            <a:gdLst/>
            <a:ahLst/>
            <a:cxnLst/>
            <a:rect l="l" t="t" r="r" b="b"/>
            <a:pathLst>
              <a:path w="6772275" h="3362325">
                <a:moveTo>
                  <a:pt x="0" y="3362325"/>
                </a:moveTo>
                <a:lnTo>
                  <a:pt x="6772275" y="3362325"/>
                </a:lnTo>
                <a:lnTo>
                  <a:pt x="6772275" y="0"/>
                </a:lnTo>
                <a:lnTo>
                  <a:pt x="0" y="0"/>
                </a:lnTo>
                <a:lnTo>
                  <a:pt x="0" y="336232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25650" y="1428686"/>
            <a:ext cx="6406515" cy="259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695" indent="-213995">
              <a:lnSpc>
                <a:spcPts val="1600"/>
              </a:lnSpc>
              <a:spcBef>
                <a:spcPts val="100"/>
              </a:spcBef>
              <a:buSzPct val="122222"/>
              <a:buFont typeface="Wingdings"/>
              <a:buChar char=""/>
              <a:tabLst>
                <a:tab pos="226695" algn="l"/>
              </a:tabLst>
            </a:pPr>
            <a:r>
              <a:rPr sz="1350" dirty="0">
                <a:latin typeface="Century Gothic"/>
                <a:cs typeface="Century Gothic"/>
              </a:rPr>
              <a:t>Scoperto</a:t>
            </a:r>
            <a:r>
              <a:rPr sz="1350" spc="2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che</a:t>
            </a:r>
            <a:r>
              <a:rPr sz="1350" spc="5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rimane</a:t>
            </a:r>
            <a:r>
              <a:rPr sz="1350" spc="-30" dirty="0">
                <a:latin typeface="Century Gothic"/>
                <a:cs typeface="Century Gothic"/>
              </a:rPr>
              <a:t> </a:t>
            </a:r>
            <a:r>
              <a:rPr sz="1350" spc="-130" dirty="0">
                <a:latin typeface="Century Gothic"/>
                <a:cs typeface="Century Gothic"/>
              </a:rPr>
              <a:t>a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carico</a:t>
            </a:r>
            <a:r>
              <a:rPr sz="1350" spc="2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dell’assicurato</a:t>
            </a:r>
            <a:r>
              <a:rPr sz="1350" spc="2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non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superiore</a:t>
            </a:r>
            <a:r>
              <a:rPr sz="1350" spc="-3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al</a:t>
            </a:r>
            <a:r>
              <a:rPr sz="1350" spc="-25" dirty="0">
                <a:latin typeface="Century Gothic"/>
                <a:cs typeface="Century Gothic"/>
              </a:rPr>
              <a:t> </a:t>
            </a:r>
            <a:r>
              <a:rPr sz="1350" spc="-40" dirty="0">
                <a:latin typeface="Century Gothic"/>
                <a:cs typeface="Century Gothic"/>
              </a:rPr>
              <a:t>15%</a:t>
            </a:r>
            <a:r>
              <a:rPr sz="1350" spc="50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del</a:t>
            </a:r>
            <a:endParaRPr sz="1350">
              <a:latin typeface="Century Gothic"/>
              <a:cs typeface="Century Gothic"/>
            </a:endParaRPr>
          </a:p>
          <a:p>
            <a:pPr marL="227329">
              <a:lnSpc>
                <a:spcPts val="1600"/>
              </a:lnSpc>
            </a:pPr>
            <a:r>
              <a:rPr sz="1350" dirty="0">
                <a:latin typeface="Century Gothic"/>
                <a:cs typeface="Century Gothic"/>
              </a:rPr>
              <a:t>danno</a:t>
            </a:r>
            <a:r>
              <a:rPr sz="1350" spc="5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indennizzabile,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fino</a:t>
            </a:r>
            <a:r>
              <a:rPr sz="1350" spc="50" dirty="0">
                <a:latin typeface="Century Gothic"/>
                <a:cs typeface="Century Gothic"/>
              </a:rPr>
              <a:t> </a:t>
            </a:r>
            <a:r>
              <a:rPr sz="1350" spc="-135" dirty="0">
                <a:latin typeface="Century Gothic"/>
                <a:cs typeface="Century Gothic"/>
              </a:rPr>
              <a:t>a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30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75" dirty="0">
                <a:latin typeface="Century Gothic"/>
                <a:cs typeface="Century Gothic"/>
              </a:rPr>
              <a:t>milioni</a:t>
            </a:r>
            <a:r>
              <a:rPr sz="1350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di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euro</a:t>
            </a:r>
            <a:r>
              <a:rPr sz="1350" spc="5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spc="50" dirty="0">
                <a:latin typeface="Century Gothic"/>
                <a:cs typeface="Century Gothic"/>
              </a:rPr>
              <a:t>somma</a:t>
            </a:r>
            <a:r>
              <a:rPr sz="1350" spc="11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assicurata.</a:t>
            </a:r>
            <a:endParaRPr sz="1350">
              <a:latin typeface="Century Gothic"/>
              <a:cs typeface="Century Gothic"/>
            </a:endParaRPr>
          </a:p>
          <a:p>
            <a:pPr marL="227329" marR="196850" indent="-214629">
              <a:lnSpc>
                <a:spcPts val="1580"/>
              </a:lnSpc>
              <a:spcBef>
                <a:spcPts val="570"/>
              </a:spcBef>
              <a:buSzPct val="122222"/>
              <a:buFont typeface="Wingdings"/>
              <a:buChar char=""/>
              <a:tabLst>
                <a:tab pos="227329" algn="l"/>
              </a:tabLst>
            </a:pPr>
            <a:r>
              <a:rPr sz="1350" dirty="0">
                <a:latin typeface="Century Gothic"/>
                <a:cs typeface="Century Gothic"/>
              </a:rPr>
              <a:t>Libera</a:t>
            </a:r>
            <a:r>
              <a:rPr sz="1350" spc="5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negoziazione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</a:t>
            </a:r>
            <a:r>
              <a:rPr sz="1350" spc="9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lo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scoperto</a:t>
            </a:r>
            <a:r>
              <a:rPr sz="1350" spc="90" dirty="0">
                <a:latin typeface="Century Gothic"/>
                <a:cs typeface="Century Gothic"/>
              </a:rPr>
              <a:t> </a:t>
            </a:r>
            <a:r>
              <a:rPr sz="1350" spc="-70" dirty="0">
                <a:latin typeface="Century Gothic"/>
                <a:cs typeface="Century Gothic"/>
              </a:rPr>
              <a:t>e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</a:t>
            </a:r>
            <a:r>
              <a:rPr sz="1350" spc="95" dirty="0">
                <a:latin typeface="Century Gothic"/>
                <a:cs typeface="Century Gothic"/>
              </a:rPr>
              <a:t> </a:t>
            </a:r>
            <a:r>
              <a:rPr sz="1350" spc="90" dirty="0">
                <a:latin typeface="Century Gothic"/>
                <a:cs typeface="Century Gothic"/>
              </a:rPr>
              <a:t>il</a:t>
            </a:r>
            <a:r>
              <a:rPr sz="1350" spc="130" dirty="0">
                <a:latin typeface="Century Gothic"/>
                <a:cs typeface="Century Gothic"/>
              </a:rPr>
              <a:t> </a:t>
            </a:r>
            <a:r>
              <a:rPr sz="1350" spc="70" dirty="0">
                <a:latin typeface="Century Gothic"/>
                <a:cs typeface="Century Gothic"/>
              </a:rPr>
              <a:t>limite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1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indennizzo,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</a:t>
            </a:r>
            <a:r>
              <a:rPr sz="1350" spc="95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la </a:t>
            </a:r>
            <a:r>
              <a:rPr sz="1350" spc="-10" dirty="0">
                <a:latin typeface="Century Gothic"/>
                <a:cs typeface="Century Gothic"/>
              </a:rPr>
              <a:t>fascia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superiore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spc="-135" dirty="0">
                <a:latin typeface="Century Gothic"/>
                <a:cs typeface="Century Gothic"/>
              </a:rPr>
              <a:t>a</a:t>
            </a:r>
            <a:r>
              <a:rPr sz="1350" spc="10" dirty="0">
                <a:latin typeface="Century Gothic"/>
                <a:cs typeface="Century Gothic"/>
              </a:rPr>
              <a:t> </a:t>
            </a:r>
            <a:r>
              <a:rPr sz="1350" spc="105" dirty="0">
                <a:latin typeface="Century Gothic"/>
                <a:cs typeface="Century Gothic"/>
              </a:rPr>
              <a:t>30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75" dirty="0">
                <a:latin typeface="Century Gothic"/>
                <a:cs typeface="Century Gothic"/>
              </a:rPr>
              <a:t>milioni</a:t>
            </a:r>
            <a:r>
              <a:rPr sz="1350" spc="7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-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euro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</a:t>
            </a:r>
            <a:r>
              <a:rPr sz="1350" spc="-4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le</a:t>
            </a:r>
            <a:r>
              <a:rPr sz="1350" spc="7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«grandi</a:t>
            </a:r>
            <a:r>
              <a:rPr sz="1350" spc="-10" dirty="0">
                <a:latin typeface="Century Gothic"/>
                <a:cs typeface="Century Gothic"/>
              </a:rPr>
              <a:t> Imprese»*.</a:t>
            </a:r>
            <a:endParaRPr sz="1350">
              <a:latin typeface="Century Gothic"/>
              <a:cs typeface="Century Gothic"/>
            </a:endParaRPr>
          </a:p>
          <a:p>
            <a:pPr marL="226695" indent="-213995">
              <a:lnSpc>
                <a:spcPts val="1600"/>
              </a:lnSpc>
              <a:spcBef>
                <a:spcPts val="439"/>
              </a:spcBef>
              <a:buSzPct val="122222"/>
              <a:buFont typeface="Wingdings"/>
              <a:buChar char=""/>
              <a:tabLst>
                <a:tab pos="226695" algn="l"/>
              </a:tabLst>
            </a:pPr>
            <a:r>
              <a:rPr sz="1350" spc="65" dirty="0">
                <a:latin typeface="Century Gothic"/>
                <a:cs typeface="Century Gothic"/>
              </a:rPr>
              <a:t>Le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polizze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devono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prevedere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l’applicazione</a:t>
            </a:r>
            <a:r>
              <a:rPr sz="1350" spc="-1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65" dirty="0">
                <a:latin typeface="Century Gothic"/>
                <a:cs typeface="Century Gothic"/>
              </a:rPr>
              <a:t> </a:t>
            </a:r>
            <a:r>
              <a:rPr sz="1350" spc="114" dirty="0">
                <a:latin typeface="Century Gothic"/>
                <a:cs typeface="Century Gothic"/>
              </a:rPr>
              <a:t>Limiti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6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indennizzo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spc="-25" dirty="0">
                <a:latin typeface="Century Gothic"/>
                <a:cs typeface="Century Gothic"/>
              </a:rPr>
              <a:t>che</a:t>
            </a:r>
            <a:endParaRPr sz="1350">
              <a:latin typeface="Century Gothic"/>
              <a:cs typeface="Century Gothic"/>
            </a:endParaRPr>
          </a:p>
          <a:p>
            <a:pPr marL="227329">
              <a:lnSpc>
                <a:spcPts val="1580"/>
              </a:lnSpc>
            </a:pPr>
            <a:r>
              <a:rPr sz="1350" spc="55" dirty="0">
                <a:latin typeface="Century Gothic"/>
                <a:cs typeface="Century Gothic"/>
              </a:rPr>
              <a:t>rispettino</a:t>
            </a:r>
            <a:r>
              <a:rPr sz="1350" dirty="0">
                <a:latin typeface="Century Gothic"/>
                <a:cs typeface="Century Gothic"/>
              </a:rPr>
              <a:t> </a:t>
            </a:r>
            <a:r>
              <a:rPr sz="1350" spc="85" dirty="0">
                <a:latin typeface="Century Gothic"/>
                <a:cs typeface="Century Gothic"/>
              </a:rPr>
              <a:t>i</a:t>
            </a:r>
            <a:r>
              <a:rPr sz="1350" spc="-45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seguenti</a:t>
            </a:r>
            <a:r>
              <a:rPr sz="1350" spc="-4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principi:</a:t>
            </a:r>
            <a:endParaRPr sz="1350">
              <a:latin typeface="Century Gothic"/>
              <a:cs typeface="Century Gothic"/>
            </a:endParaRPr>
          </a:p>
          <a:p>
            <a:pPr marL="543560" marR="217170" lvl="1" indent="-257810">
              <a:lnSpc>
                <a:spcPts val="1650"/>
              </a:lnSpc>
              <a:spcBef>
                <a:spcPts val="5"/>
              </a:spcBef>
              <a:buFont typeface="Arial"/>
              <a:buChar char="•"/>
              <a:tabLst>
                <a:tab pos="543560" algn="l"/>
              </a:tabLst>
            </a:pPr>
            <a:r>
              <a:rPr sz="1350" spc="80" dirty="0">
                <a:latin typeface="Century Gothic"/>
                <a:cs typeface="Century Gothic"/>
              </a:rPr>
              <a:t>Per</a:t>
            </a:r>
            <a:r>
              <a:rPr sz="1350" spc="1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la</a:t>
            </a:r>
            <a:r>
              <a:rPr sz="1350" spc="-20" dirty="0">
                <a:latin typeface="Century Gothic"/>
                <a:cs typeface="Century Gothic"/>
              </a:rPr>
              <a:t> fascia </a:t>
            </a:r>
            <a:r>
              <a:rPr sz="1350" dirty="0">
                <a:latin typeface="Century Gothic"/>
                <a:cs typeface="Century Gothic"/>
              </a:rPr>
              <a:t>fino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spc="-135" dirty="0">
                <a:latin typeface="Century Gothic"/>
                <a:cs typeface="Century Gothic"/>
              </a:rPr>
              <a:t>a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-265" dirty="0">
                <a:latin typeface="Century Gothic"/>
                <a:cs typeface="Century Gothic"/>
              </a:rPr>
              <a:t>1</a:t>
            </a:r>
            <a:r>
              <a:rPr sz="1350" spc="70" dirty="0">
                <a:latin typeface="Century Gothic"/>
                <a:cs typeface="Century Gothic"/>
              </a:rPr>
              <a:t> </a:t>
            </a:r>
            <a:r>
              <a:rPr sz="1350" spc="50" dirty="0">
                <a:latin typeface="Century Gothic"/>
                <a:cs typeface="Century Gothic"/>
              </a:rPr>
              <a:t>milione</a:t>
            </a:r>
            <a:r>
              <a:rPr sz="1350" spc="-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euro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spc="70" dirty="0">
                <a:latin typeface="Century Gothic"/>
                <a:cs typeface="Century Gothic"/>
              </a:rPr>
              <a:t>limite</a:t>
            </a:r>
            <a:r>
              <a:rPr sz="1350" spc="4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-35" dirty="0">
                <a:latin typeface="Century Gothic"/>
                <a:cs typeface="Century Gothic"/>
              </a:rPr>
              <a:t> </a:t>
            </a:r>
            <a:r>
              <a:rPr sz="1350" spc="50" dirty="0">
                <a:latin typeface="Century Gothic"/>
                <a:cs typeface="Century Gothic"/>
              </a:rPr>
              <a:t>indennizzo</a:t>
            </a:r>
            <a:r>
              <a:rPr sz="1350" spc="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100%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della </a:t>
            </a:r>
            <a:r>
              <a:rPr sz="1350" spc="60" dirty="0">
                <a:latin typeface="Century Gothic"/>
                <a:cs typeface="Century Gothic"/>
              </a:rPr>
              <a:t>somma</a:t>
            </a:r>
            <a:r>
              <a:rPr sz="1350" spc="-3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assicurata</a:t>
            </a:r>
            <a:endParaRPr sz="1350">
              <a:latin typeface="Century Gothic"/>
              <a:cs typeface="Century Gothic"/>
            </a:endParaRPr>
          </a:p>
          <a:p>
            <a:pPr marL="543560" lvl="1" indent="-257175">
              <a:lnSpc>
                <a:spcPts val="1520"/>
              </a:lnSpc>
              <a:buFont typeface="Arial"/>
              <a:buChar char="•"/>
              <a:tabLst>
                <a:tab pos="543560" algn="l"/>
              </a:tabLst>
            </a:pPr>
            <a:r>
              <a:rPr sz="1350" dirty="0">
                <a:latin typeface="Century Gothic"/>
                <a:cs typeface="Century Gothic"/>
              </a:rPr>
              <a:t>Da</a:t>
            </a:r>
            <a:r>
              <a:rPr sz="1350" spc="-35" dirty="0">
                <a:latin typeface="Century Gothic"/>
                <a:cs typeface="Century Gothic"/>
              </a:rPr>
              <a:t> </a:t>
            </a:r>
            <a:r>
              <a:rPr sz="1350" spc="-265" dirty="0">
                <a:latin typeface="Century Gothic"/>
                <a:cs typeface="Century Gothic"/>
              </a:rPr>
              <a:t>1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-130" dirty="0">
                <a:latin typeface="Century Gothic"/>
                <a:cs typeface="Century Gothic"/>
              </a:rPr>
              <a:t>a</a:t>
            </a:r>
            <a:r>
              <a:rPr sz="1350" spc="45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30</a:t>
            </a:r>
            <a:r>
              <a:rPr sz="1350" spc="-60" dirty="0">
                <a:latin typeface="Century Gothic"/>
                <a:cs typeface="Century Gothic"/>
              </a:rPr>
              <a:t> </a:t>
            </a:r>
            <a:r>
              <a:rPr sz="1350" spc="80" dirty="0">
                <a:latin typeface="Century Gothic"/>
                <a:cs typeface="Century Gothic"/>
              </a:rPr>
              <a:t>milioni</a:t>
            </a:r>
            <a:r>
              <a:rPr sz="1350" spc="-5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euro</a:t>
            </a:r>
            <a:r>
              <a:rPr sz="1350" spc="-10" dirty="0">
                <a:latin typeface="Century Gothic"/>
                <a:cs typeface="Century Gothic"/>
              </a:rPr>
              <a:t> </a:t>
            </a:r>
            <a:r>
              <a:rPr sz="1350" spc="70" dirty="0">
                <a:latin typeface="Century Gothic"/>
                <a:cs typeface="Century Gothic"/>
              </a:rPr>
              <a:t>limite</a:t>
            </a:r>
            <a:r>
              <a:rPr sz="1350" spc="-5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pari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al</a:t>
            </a:r>
            <a:r>
              <a:rPr sz="1350" spc="-50" dirty="0">
                <a:latin typeface="Century Gothic"/>
                <a:cs typeface="Century Gothic"/>
              </a:rPr>
              <a:t> </a:t>
            </a:r>
            <a:r>
              <a:rPr sz="1350" spc="90" dirty="0">
                <a:latin typeface="Century Gothic"/>
                <a:cs typeface="Century Gothic"/>
              </a:rPr>
              <a:t>70%</a:t>
            </a:r>
            <a:r>
              <a:rPr sz="1350" spc="-5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della</a:t>
            </a:r>
            <a:r>
              <a:rPr sz="1350" spc="-30" dirty="0">
                <a:latin typeface="Century Gothic"/>
                <a:cs typeface="Century Gothic"/>
              </a:rPr>
              <a:t> </a:t>
            </a:r>
            <a:r>
              <a:rPr sz="1350" spc="60" dirty="0">
                <a:latin typeface="Century Gothic"/>
                <a:cs typeface="Century Gothic"/>
              </a:rPr>
              <a:t>somma</a:t>
            </a:r>
            <a:r>
              <a:rPr sz="1350" spc="-3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assicurata</a:t>
            </a:r>
            <a:endParaRPr sz="1350">
              <a:latin typeface="Century Gothic"/>
              <a:cs typeface="Century Gothic"/>
            </a:endParaRPr>
          </a:p>
          <a:p>
            <a:pPr marL="543560" lvl="1" indent="-257175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543560" algn="l"/>
              </a:tabLst>
            </a:pPr>
            <a:r>
              <a:rPr sz="1350" spc="80" dirty="0">
                <a:latin typeface="Century Gothic"/>
                <a:cs typeface="Century Gothic"/>
              </a:rPr>
              <a:t>Per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spc="85" dirty="0">
                <a:latin typeface="Century Gothic"/>
                <a:cs typeface="Century Gothic"/>
              </a:rPr>
              <a:t>i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55" dirty="0">
                <a:latin typeface="Century Gothic"/>
                <a:cs typeface="Century Gothic"/>
              </a:rPr>
              <a:t>terreni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la garanzia</a:t>
            </a:r>
            <a:r>
              <a:rPr sz="1350" spc="85" dirty="0">
                <a:latin typeface="Century Gothic"/>
                <a:cs typeface="Century Gothic"/>
              </a:rPr>
              <a:t> </a:t>
            </a:r>
            <a:r>
              <a:rPr sz="1350" spc="-70" dirty="0">
                <a:latin typeface="Century Gothic"/>
                <a:cs typeface="Century Gothic"/>
              </a:rPr>
              <a:t>è</a:t>
            </a:r>
            <a:r>
              <a:rPr sz="1350" spc="-25" dirty="0">
                <a:latin typeface="Century Gothic"/>
                <a:cs typeface="Century Gothic"/>
              </a:rPr>
              <a:t> </a:t>
            </a:r>
            <a:r>
              <a:rPr sz="1350" spc="-130" dirty="0">
                <a:latin typeface="Century Gothic"/>
                <a:cs typeface="Century Gothic"/>
              </a:rPr>
              <a:t>a</a:t>
            </a:r>
            <a:r>
              <a:rPr sz="1350" spc="80" dirty="0">
                <a:latin typeface="Century Gothic"/>
                <a:cs typeface="Century Gothic"/>
              </a:rPr>
              <a:t> </a:t>
            </a:r>
            <a:r>
              <a:rPr sz="1350" spc="55" dirty="0">
                <a:latin typeface="Century Gothic"/>
                <a:cs typeface="Century Gothic"/>
              </a:rPr>
              <a:t>primo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spc="45" dirty="0">
                <a:latin typeface="Century Gothic"/>
                <a:cs typeface="Century Gothic"/>
              </a:rPr>
              <a:t>rischio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assoluto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ed</a:t>
            </a:r>
            <a:r>
              <a:rPr sz="1350" spc="3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interviene</a:t>
            </a:r>
            <a:r>
              <a:rPr sz="1350" spc="-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per</a:t>
            </a:r>
            <a:r>
              <a:rPr sz="1350" spc="30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il</a:t>
            </a:r>
            <a:endParaRPr sz="1350">
              <a:latin typeface="Century Gothic"/>
              <a:cs typeface="Century Gothic"/>
            </a:endParaRPr>
          </a:p>
          <a:p>
            <a:pPr marL="543560" marR="99695">
              <a:lnSpc>
                <a:spcPts val="1580"/>
              </a:lnSpc>
              <a:spcBef>
                <a:spcPts val="114"/>
              </a:spcBef>
            </a:pPr>
            <a:r>
              <a:rPr sz="1350" spc="-75" dirty="0">
                <a:latin typeface="Century Gothic"/>
                <a:cs typeface="Century Gothic"/>
              </a:rPr>
              <a:t>c.d.</a:t>
            </a:r>
            <a:r>
              <a:rPr sz="1350" spc="6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«costo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60" dirty="0">
                <a:latin typeface="Century Gothic"/>
                <a:cs typeface="Century Gothic"/>
              </a:rPr>
              <a:t> </a:t>
            </a:r>
            <a:r>
              <a:rPr sz="1350" spc="65" dirty="0">
                <a:latin typeface="Century Gothic"/>
                <a:cs typeface="Century Gothic"/>
              </a:rPr>
              <a:t>ripristino»</a:t>
            </a:r>
            <a:r>
              <a:rPr sz="1350" spc="8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(lavori</a:t>
            </a:r>
            <a:r>
              <a:rPr sz="1350" spc="-2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di</a:t>
            </a:r>
            <a:r>
              <a:rPr sz="1350" spc="6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sgombero,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bonifica,</a:t>
            </a:r>
            <a:r>
              <a:rPr sz="1350" spc="-20" dirty="0">
                <a:latin typeface="Century Gothic"/>
                <a:cs typeface="Century Gothic"/>
              </a:rPr>
              <a:t> </a:t>
            </a:r>
            <a:r>
              <a:rPr sz="1350" spc="75" dirty="0">
                <a:latin typeface="Century Gothic"/>
                <a:cs typeface="Century Gothic"/>
              </a:rPr>
              <a:t>ripristino</a:t>
            </a:r>
            <a:r>
              <a:rPr sz="1350" spc="25" dirty="0">
                <a:latin typeface="Century Gothic"/>
                <a:cs typeface="Century Gothic"/>
              </a:rPr>
              <a:t> </a:t>
            </a:r>
            <a:r>
              <a:rPr sz="1350" spc="-10" dirty="0">
                <a:latin typeface="Century Gothic"/>
                <a:cs typeface="Century Gothic"/>
              </a:rPr>
              <a:t>delle </a:t>
            </a:r>
            <a:r>
              <a:rPr sz="1350" dirty="0">
                <a:latin typeface="Century Gothic"/>
                <a:cs typeface="Century Gothic"/>
              </a:rPr>
              <a:t>caratteristiche</a:t>
            </a:r>
            <a:r>
              <a:rPr sz="1350" spc="-20" dirty="0">
                <a:latin typeface="Century Gothic"/>
                <a:cs typeface="Century Gothic"/>
              </a:rPr>
              <a:t> meccaniche</a:t>
            </a:r>
            <a:r>
              <a:rPr sz="1350" spc="70" dirty="0">
                <a:latin typeface="Century Gothic"/>
                <a:cs typeface="Century Gothic"/>
              </a:rPr>
              <a:t> </a:t>
            </a:r>
            <a:r>
              <a:rPr sz="1350" spc="-70" dirty="0">
                <a:latin typeface="Century Gothic"/>
                <a:cs typeface="Century Gothic"/>
              </a:rPr>
              <a:t>e</a:t>
            </a:r>
            <a:r>
              <a:rPr sz="1350" spc="-15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topografiche</a:t>
            </a:r>
            <a:r>
              <a:rPr sz="1350" spc="70" dirty="0">
                <a:latin typeface="Century Gothic"/>
                <a:cs typeface="Century Gothic"/>
              </a:rPr>
              <a:t> </a:t>
            </a:r>
            <a:r>
              <a:rPr sz="1350" dirty="0">
                <a:latin typeface="Century Gothic"/>
                <a:cs typeface="Century Gothic"/>
              </a:rPr>
              <a:t>del</a:t>
            </a:r>
            <a:r>
              <a:rPr sz="1350" spc="-10" dirty="0">
                <a:latin typeface="Century Gothic"/>
                <a:cs typeface="Century Gothic"/>
              </a:rPr>
              <a:t> terreno).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5945" y="4829492"/>
            <a:ext cx="39185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entury Gothic"/>
                <a:cs typeface="Century Gothic"/>
              </a:rPr>
              <a:t>*</a:t>
            </a:r>
            <a:r>
              <a:rPr sz="900" spc="10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Fatturato</a:t>
            </a:r>
            <a:r>
              <a:rPr sz="900" spc="12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sopra</a:t>
            </a:r>
            <a:r>
              <a:rPr sz="900" spc="5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150M€</a:t>
            </a:r>
            <a:r>
              <a:rPr sz="900" spc="105" dirty="0">
                <a:latin typeface="Century Gothic"/>
                <a:cs typeface="Century Gothic"/>
              </a:rPr>
              <a:t> </a:t>
            </a:r>
            <a:r>
              <a:rPr sz="900" spc="-55" dirty="0">
                <a:latin typeface="Century Gothic"/>
                <a:cs typeface="Century Gothic"/>
              </a:rPr>
              <a:t>e</a:t>
            </a:r>
            <a:r>
              <a:rPr sz="900" spc="4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numero</a:t>
            </a:r>
            <a:r>
              <a:rPr sz="900" spc="1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dipendenti</a:t>
            </a:r>
            <a:r>
              <a:rPr sz="900" spc="4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pari</a:t>
            </a:r>
            <a:r>
              <a:rPr sz="900" spc="4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o</a:t>
            </a:r>
            <a:r>
              <a:rPr sz="900" spc="12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superiore</a:t>
            </a:r>
            <a:r>
              <a:rPr sz="900" spc="145" dirty="0">
                <a:latin typeface="Century Gothic"/>
                <a:cs typeface="Century Gothic"/>
              </a:rPr>
              <a:t> </a:t>
            </a:r>
            <a:r>
              <a:rPr sz="900" spc="-95" dirty="0">
                <a:latin typeface="Century Gothic"/>
                <a:cs typeface="Century Gothic"/>
              </a:rPr>
              <a:t>a</a:t>
            </a:r>
            <a:r>
              <a:rPr sz="900" spc="55" dirty="0">
                <a:latin typeface="Century Gothic"/>
                <a:cs typeface="Century Gothic"/>
              </a:rPr>
              <a:t> </a:t>
            </a:r>
            <a:r>
              <a:rPr sz="900" spc="40" dirty="0">
                <a:latin typeface="Century Gothic"/>
                <a:cs typeface="Century Gothic"/>
              </a:rPr>
              <a:t>500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34A5924-B736-F36B-9D6F-282E8BC12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985" y="4637245"/>
            <a:ext cx="1086240" cy="3844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"/>
            <a:ext cx="9143999" cy="7268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652" y="215011"/>
            <a:ext cx="626427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5" dirty="0"/>
              <a:t>FOCUS</a:t>
            </a:r>
            <a:r>
              <a:rPr spc="-20" dirty="0"/>
              <a:t> </a:t>
            </a:r>
            <a:r>
              <a:rPr dirty="0"/>
              <a:t>CAT</a:t>
            </a:r>
            <a:r>
              <a:rPr spc="30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COME</a:t>
            </a:r>
            <a:r>
              <a:rPr spc="-25" dirty="0"/>
              <a:t> </a:t>
            </a:r>
            <a:r>
              <a:rPr spc="-35" dirty="0"/>
              <a:t> </a:t>
            </a:r>
            <a:r>
              <a:rPr spc="114" dirty="0"/>
              <a:t>COSTRUITA</a:t>
            </a:r>
            <a:r>
              <a:rPr spc="-50" dirty="0"/>
              <a:t> </a:t>
            </a:r>
            <a:r>
              <a:rPr spc="70" dirty="0"/>
              <a:t>LA</a:t>
            </a:r>
            <a:r>
              <a:rPr spc="30" dirty="0"/>
              <a:t> </a:t>
            </a:r>
            <a:r>
              <a:rPr spc="150" dirty="0"/>
              <a:t>POLIZZA</a:t>
            </a:r>
            <a:r>
              <a:rPr spc="-50" dirty="0"/>
              <a:t> </a:t>
            </a:r>
            <a:r>
              <a:rPr spc="-25" dirty="0"/>
              <a:t>AXA</a:t>
            </a:r>
          </a:p>
        </p:txBody>
      </p:sp>
      <p:sp>
        <p:nvSpPr>
          <p:cNvPr id="5" name="object 5"/>
          <p:cNvSpPr/>
          <p:nvPr/>
        </p:nvSpPr>
        <p:spPr>
          <a:xfrm>
            <a:off x="276225" y="933450"/>
            <a:ext cx="1847850" cy="504825"/>
          </a:xfrm>
          <a:custGeom>
            <a:avLst/>
            <a:gdLst/>
            <a:ahLst/>
            <a:cxnLst/>
            <a:rect l="l" t="t" r="r" b="b"/>
            <a:pathLst>
              <a:path w="1847850" h="504825">
                <a:moveTo>
                  <a:pt x="0" y="504825"/>
                </a:moveTo>
                <a:lnTo>
                  <a:pt x="1847850" y="504825"/>
                </a:lnTo>
                <a:lnTo>
                  <a:pt x="184785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6700" y="923925"/>
            <a:ext cx="1866900" cy="452881"/>
          </a:xfrm>
          <a:prstGeom prst="rect">
            <a:avLst/>
          </a:prstGeom>
          <a:solidFill>
            <a:srgbClr val="232D47"/>
          </a:solidFill>
        </p:spPr>
        <p:txBody>
          <a:bodyPr vert="horz" wrap="square" lIns="0" tIns="43180" rIns="0" bIns="0" rtlCol="0">
            <a:spAutoFit/>
          </a:bodyPr>
          <a:lstStyle/>
          <a:p>
            <a:pPr marL="207010" marR="200660" indent="333375">
              <a:lnSpc>
                <a:spcPct val="102000"/>
              </a:lnSpc>
              <a:spcBef>
                <a:spcPts val="340"/>
              </a:spcBef>
            </a:pPr>
            <a:r>
              <a:rPr sz="1350" spc="110" dirty="0">
                <a:solidFill>
                  <a:srgbClr val="FFFFFF"/>
                </a:solidFill>
                <a:latin typeface="Century Gothic"/>
                <a:cs typeface="Century Gothic"/>
              </a:rPr>
              <a:t>SEZIONE </a:t>
            </a:r>
            <a:r>
              <a:rPr sz="1350" spc="70" dirty="0">
                <a:solidFill>
                  <a:srgbClr val="FFFFFF"/>
                </a:solidFill>
                <a:latin typeface="Century Gothic"/>
                <a:cs typeface="Century Gothic"/>
              </a:rPr>
              <a:t>OBBLIGATORIA</a:t>
            </a:r>
            <a:endParaRPr sz="135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7425" y="933450"/>
            <a:ext cx="6353174" cy="504825"/>
          </a:xfrm>
          <a:custGeom>
            <a:avLst/>
            <a:gdLst/>
            <a:ahLst/>
            <a:cxnLst/>
            <a:rect l="l" t="t" r="r" b="b"/>
            <a:pathLst>
              <a:path w="4800600" h="504825">
                <a:moveTo>
                  <a:pt x="0" y="504825"/>
                </a:moveTo>
                <a:lnTo>
                  <a:pt x="4800600" y="504825"/>
                </a:lnTo>
                <a:lnTo>
                  <a:pt x="480060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47899" y="923925"/>
            <a:ext cx="6362699" cy="358431"/>
          </a:xfrm>
          <a:prstGeom prst="rect">
            <a:avLst/>
          </a:prstGeom>
          <a:solidFill>
            <a:srgbClr val="232D47"/>
          </a:solidFill>
        </p:spPr>
        <p:txBody>
          <a:bodyPr vert="horz" wrap="square" lIns="0" tIns="149225" rIns="0" bIns="0" rtlCol="0">
            <a:spAutoFit/>
          </a:bodyPr>
          <a:lstStyle/>
          <a:p>
            <a:pPr marL="1176655">
              <a:lnSpc>
                <a:spcPct val="100000"/>
              </a:lnSpc>
              <a:spcBef>
                <a:spcPts val="1175"/>
              </a:spcBef>
            </a:pPr>
            <a:r>
              <a:rPr sz="1350" spc="120" dirty="0">
                <a:solidFill>
                  <a:srgbClr val="FFFFFF"/>
                </a:solidFill>
                <a:latin typeface="Century Gothic"/>
                <a:cs typeface="Century Gothic"/>
              </a:rPr>
              <a:t>SEZIONE</a:t>
            </a:r>
            <a:r>
              <a:rPr sz="13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50" spc="65" dirty="0">
                <a:solidFill>
                  <a:srgbClr val="FFFFFF"/>
                </a:solidFill>
                <a:latin typeface="Century Gothic"/>
                <a:cs typeface="Century Gothic"/>
              </a:rPr>
              <a:t>INTEGRATIVA</a:t>
            </a:r>
            <a:endParaRPr sz="135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6225" y="1438275"/>
            <a:ext cx="1847850" cy="2152650"/>
          </a:xfrm>
          <a:custGeom>
            <a:avLst/>
            <a:gdLst/>
            <a:ahLst/>
            <a:cxnLst/>
            <a:rect l="l" t="t" r="r" b="b"/>
            <a:pathLst>
              <a:path w="1847850" h="2152650">
                <a:moveTo>
                  <a:pt x="0" y="2152650"/>
                </a:moveTo>
                <a:lnTo>
                  <a:pt x="1847850" y="2152650"/>
                </a:lnTo>
                <a:lnTo>
                  <a:pt x="1847850" y="0"/>
                </a:lnTo>
                <a:lnTo>
                  <a:pt x="0" y="0"/>
                </a:lnTo>
                <a:lnTo>
                  <a:pt x="0" y="21526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5750" y="1824439"/>
            <a:ext cx="1828800" cy="134747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23850" indent="-213995">
              <a:lnSpc>
                <a:spcPct val="100000"/>
              </a:lnSpc>
              <a:spcBef>
                <a:spcPts val="305"/>
              </a:spcBef>
              <a:buSzPct val="119047"/>
              <a:buFont typeface="Wingdings"/>
              <a:buChar char=""/>
              <a:tabLst>
                <a:tab pos="323850" algn="l"/>
              </a:tabLst>
            </a:pPr>
            <a:r>
              <a:rPr sz="1050" dirty="0">
                <a:latin typeface="Century Gothic"/>
                <a:cs typeface="Century Gothic"/>
              </a:rPr>
              <a:t>Fabbricati</a:t>
            </a:r>
            <a:r>
              <a:rPr sz="1050" spc="55" dirty="0">
                <a:latin typeface="Century Gothic"/>
                <a:cs typeface="Century Gothic"/>
              </a:rPr>
              <a:t> </a:t>
            </a:r>
            <a:r>
              <a:rPr sz="1050" spc="-60" dirty="0">
                <a:latin typeface="Century Gothic"/>
                <a:cs typeface="Century Gothic"/>
              </a:rPr>
              <a:t>e</a:t>
            </a:r>
            <a:r>
              <a:rPr sz="1050" spc="85" dirty="0">
                <a:latin typeface="Century Gothic"/>
                <a:cs typeface="Century Gothic"/>
              </a:rPr>
              <a:t> </a:t>
            </a:r>
            <a:r>
              <a:rPr sz="1050" spc="40" dirty="0">
                <a:latin typeface="Century Gothic"/>
                <a:cs typeface="Century Gothic"/>
              </a:rPr>
              <a:t>terreni</a:t>
            </a:r>
            <a:endParaRPr sz="1050">
              <a:latin typeface="Century Gothic"/>
              <a:cs typeface="Century Gothic"/>
            </a:endParaRPr>
          </a:p>
          <a:p>
            <a:pPr marL="323850" indent="-213995">
              <a:lnSpc>
                <a:spcPts val="1230"/>
              </a:lnSpc>
              <a:spcBef>
                <a:spcPts val="470"/>
              </a:spcBef>
              <a:buSzPct val="119047"/>
              <a:buFont typeface="Wingdings"/>
              <a:buChar char=""/>
              <a:tabLst>
                <a:tab pos="323850" algn="l"/>
              </a:tabLst>
            </a:pPr>
            <a:r>
              <a:rPr sz="1050" spc="45" dirty="0">
                <a:latin typeface="Century Gothic"/>
                <a:cs typeface="Century Gothic"/>
              </a:rPr>
              <a:t>Impianti</a:t>
            </a:r>
            <a:r>
              <a:rPr sz="1050" spc="-50" dirty="0">
                <a:latin typeface="Century Gothic"/>
                <a:cs typeface="Century Gothic"/>
              </a:rPr>
              <a:t> e</a:t>
            </a:r>
            <a:endParaRPr sz="1050">
              <a:latin typeface="Century Gothic"/>
              <a:cs typeface="Century Gothic"/>
            </a:endParaRPr>
          </a:p>
          <a:p>
            <a:pPr marL="324485">
              <a:lnSpc>
                <a:spcPts val="1230"/>
              </a:lnSpc>
            </a:pPr>
            <a:r>
              <a:rPr sz="1050" spc="-10" dirty="0">
                <a:latin typeface="Century Gothic"/>
                <a:cs typeface="Century Gothic"/>
              </a:rPr>
              <a:t>Macchinari</a:t>
            </a:r>
            <a:endParaRPr sz="1050">
              <a:latin typeface="Century Gothic"/>
              <a:cs typeface="Century Gothic"/>
            </a:endParaRPr>
          </a:p>
          <a:p>
            <a:pPr marL="213995" marR="553085" indent="-213995" algn="ctr">
              <a:lnSpc>
                <a:spcPts val="1230"/>
              </a:lnSpc>
              <a:spcBef>
                <a:spcPts val="545"/>
              </a:spcBef>
              <a:buSzPct val="119047"/>
              <a:buFont typeface="Wingdings"/>
              <a:buChar char=""/>
              <a:tabLst>
                <a:tab pos="213995" algn="l"/>
              </a:tabLst>
            </a:pPr>
            <a:r>
              <a:rPr sz="1050" spc="-10" dirty="0">
                <a:latin typeface="Century Gothic"/>
                <a:cs typeface="Century Gothic"/>
              </a:rPr>
              <a:t>Attrezzature</a:t>
            </a:r>
            <a:endParaRPr sz="1050">
              <a:latin typeface="Century Gothic"/>
              <a:cs typeface="Century Gothic"/>
            </a:endParaRPr>
          </a:p>
          <a:p>
            <a:pPr marR="497840" algn="ctr">
              <a:lnSpc>
                <a:spcPts val="1230"/>
              </a:lnSpc>
            </a:pPr>
            <a:r>
              <a:rPr sz="1050" spc="45" dirty="0">
                <a:latin typeface="Century Gothic"/>
                <a:cs typeface="Century Gothic"/>
              </a:rPr>
              <a:t>industriali</a:t>
            </a:r>
            <a:endParaRPr sz="1050">
              <a:latin typeface="Century Gothic"/>
              <a:cs typeface="Century Gothic"/>
            </a:endParaRPr>
          </a:p>
          <a:p>
            <a:pPr marL="324485" marR="660400" indent="-214629">
              <a:lnSpc>
                <a:spcPts val="1200"/>
              </a:lnSpc>
              <a:spcBef>
                <a:spcPts val="630"/>
              </a:spcBef>
              <a:buSzPct val="119047"/>
              <a:buFont typeface="Wingdings"/>
              <a:buChar char=""/>
              <a:tabLst>
                <a:tab pos="324485" algn="l"/>
              </a:tabLst>
            </a:pPr>
            <a:r>
              <a:rPr sz="1050" spc="-10" dirty="0">
                <a:latin typeface="Century Gothic"/>
                <a:cs typeface="Century Gothic"/>
              </a:rPr>
              <a:t>Attrezzature commerciali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57424" y="1438275"/>
            <a:ext cx="6353175" cy="2152650"/>
          </a:xfrm>
          <a:custGeom>
            <a:avLst/>
            <a:gdLst/>
            <a:ahLst/>
            <a:cxnLst/>
            <a:rect l="l" t="t" r="r" b="b"/>
            <a:pathLst>
              <a:path w="4800600" h="2152650">
                <a:moveTo>
                  <a:pt x="0" y="2152650"/>
                </a:moveTo>
                <a:lnTo>
                  <a:pt x="4800600" y="2152650"/>
                </a:lnTo>
                <a:lnTo>
                  <a:pt x="4800600" y="0"/>
                </a:lnTo>
                <a:lnTo>
                  <a:pt x="0" y="0"/>
                </a:lnTo>
                <a:lnTo>
                  <a:pt x="0" y="2152650"/>
                </a:lnTo>
                <a:close/>
              </a:path>
            </a:pathLst>
          </a:custGeom>
          <a:ln w="19050">
            <a:solidFill>
              <a:srgbClr val="232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66950" y="1547177"/>
            <a:ext cx="5886450" cy="126983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40665" marR="366395" indent="-128905">
              <a:lnSpc>
                <a:spcPct val="93900"/>
              </a:lnSpc>
              <a:spcBef>
                <a:spcPts val="165"/>
              </a:spcBef>
              <a:buSzPct val="116666"/>
              <a:buFont typeface="Wingdings"/>
              <a:buChar char=""/>
              <a:tabLst>
                <a:tab pos="240665" algn="l"/>
              </a:tabLst>
            </a:pPr>
            <a:r>
              <a:rPr sz="900" dirty="0">
                <a:latin typeface="Century Gothic"/>
                <a:cs typeface="Century Gothic"/>
              </a:rPr>
              <a:t>Merci</a:t>
            </a:r>
            <a:r>
              <a:rPr sz="900" spc="120" dirty="0">
                <a:latin typeface="Century Gothic"/>
                <a:cs typeface="Century Gothic"/>
              </a:rPr>
              <a:t> </a:t>
            </a:r>
            <a:r>
              <a:rPr sz="900" spc="-55" dirty="0">
                <a:latin typeface="Century Gothic"/>
                <a:cs typeface="Century Gothic"/>
              </a:rPr>
              <a:t>e</a:t>
            </a:r>
            <a:r>
              <a:rPr sz="900" spc="2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Merci</a:t>
            </a:r>
            <a:r>
              <a:rPr sz="900" spc="12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fluttuanti,</a:t>
            </a:r>
            <a:r>
              <a:rPr sz="900" spc="-10" dirty="0">
                <a:latin typeface="Century Gothic"/>
                <a:cs typeface="Century Gothic"/>
              </a:rPr>
              <a:t> </a:t>
            </a:r>
            <a:r>
              <a:rPr sz="900" spc="70" dirty="0">
                <a:latin typeface="Century Gothic"/>
                <a:cs typeface="Century Gothic"/>
              </a:rPr>
              <a:t>Beni</a:t>
            </a:r>
            <a:r>
              <a:rPr sz="900" spc="2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particolari,</a:t>
            </a:r>
            <a:r>
              <a:rPr sz="900" spc="-1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Arredamento,</a:t>
            </a:r>
            <a:r>
              <a:rPr sz="900" spc="85" dirty="0">
                <a:latin typeface="Century Gothic"/>
                <a:cs typeface="Century Gothic"/>
              </a:rPr>
              <a:t> </a:t>
            </a:r>
            <a:r>
              <a:rPr sz="900" spc="-10" dirty="0">
                <a:latin typeface="Century Gothic"/>
                <a:cs typeface="Century Gothic"/>
              </a:rPr>
              <a:t>Apparecchiature </a:t>
            </a:r>
            <a:r>
              <a:rPr sz="900" dirty="0">
                <a:latin typeface="Century Gothic"/>
                <a:cs typeface="Century Gothic"/>
              </a:rPr>
              <a:t>elettroniche,</a:t>
            </a:r>
            <a:r>
              <a:rPr sz="900" spc="39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Veicoli</a:t>
            </a:r>
            <a:r>
              <a:rPr sz="900" spc="20" dirty="0">
                <a:latin typeface="Century Gothic"/>
                <a:cs typeface="Century Gothic"/>
              </a:rPr>
              <a:t> </a:t>
            </a:r>
            <a:r>
              <a:rPr sz="900" spc="-45" dirty="0">
                <a:latin typeface="Century Gothic"/>
                <a:cs typeface="Century Gothic"/>
              </a:rPr>
              <a:t>e/o</a:t>
            </a:r>
            <a:r>
              <a:rPr sz="900" spc="-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natanti</a:t>
            </a:r>
            <a:r>
              <a:rPr sz="900" spc="125" dirty="0">
                <a:latin typeface="Century Gothic"/>
                <a:cs typeface="Century Gothic"/>
              </a:rPr>
              <a:t> </a:t>
            </a:r>
            <a:r>
              <a:rPr sz="900" spc="-55" dirty="0">
                <a:latin typeface="Century Gothic"/>
                <a:cs typeface="Century Gothic"/>
              </a:rPr>
              <a:t>e</a:t>
            </a:r>
            <a:r>
              <a:rPr sz="900" spc="2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imbarcazioni</a:t>
            </a:r>
            <a:r>
              <a:rPr sz="900" spc="20" dirty="0">
                <a:latin typeface="Century Gothic"/>
                <a:cs typeface="Century Gothic"/>
              </a:rPr>
              <a:t> </a:t>
            </a:r>
            <a:r>
              <a:rPr sz="900" spc="50" dirty="0">
                <a:latin typeface="Century Gothic"/>
                <a:cs typeface="Century Gothic"/>
              </a:rPr>
              <a:t>in</a:t>
            </a:r>
            <a:r>
              <a:rPr sz="900" spc="3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riparazione</a:t>
            </a:r>
            <a:r>
              <a:rPr sz="900" spc="120" dirty="0">
                <a:latin typeface="Century Gothic"/>
                <a:cs typeface="Century Gothic"/>
              </a:rPr>
              <a:t> </a:t>
            </a:r>
            <a:r>
              <a:rPr sz="900" spc="-50" dirty="0">
                <a:latin typeface="Century Gothic"/>
                <a:cs typeface="Century Gothic"/>
              </a:rPr>
              <a:t>o</a:t>
            </a:r>
            <a:r>
              <a:rPr sz="900" spc="10" dirty="0">
                <a:latin typeface="Century Gothic"/>
                <a:cs typeface="Century Gothic"/>
              </a:rPr>
              <a:t> manutenzione,</a:t>
            </a:r>
            <a:r>
              <a:rPr sz="900" spc="70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Spese</a:t>
            </a:r>
            <a:r>
              <a:rPr sz="900" spc="100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di demolizione</a:t>
            </a:r>
            <a:r>
              <a:rPr sz="900" spc="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e</a:t>
            </a:r>
            <a:r>
              <a:rPr sz="900" spc="10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sgombero,</a:t>
            </a:r>
            <a:r>
              <a:rPr sz="900" spc="-2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Ricorso</a:t>
            </a:r>
            <a:r>
              <a:rPr sz="900" spc="7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terzi,</a:t>
            </a:r>
            <a:r>
              <a:rPr sz="900" spc="80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Danni</a:t>
            </a:r>
            <a:r>
              <a:rPr sz="900" spc="5" dirty="0">
                <a:latin typeface="Century Gothic"/>
                <a:cs typeface="Century Gothic"/>
              </a:rPr>
              <a:t> </a:t>
            </a:r>
            <a:r>
              <a:rPr sz="900" spc="-25" dirty="0">
                <a:latin typeface="Century Gothic"/>
                <a:cs typeface="Century Gothic"/>
              </a:rPr>
              <a:t>da </a:t>
            </a:r>
            <a:r>
              <a:rPr sz="900" dirty="0">
                <a:latin typeface="Century Gothic"/>
                <a:cs typeface="Century Gothic"/>
              </a:rPr>
              <a:t>allagamento,</a:t>
            </a:r>
            <a:r>
              <a:rPr sz="900" spc="4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Perdita</a:t>
            </a:r>
            <a:r>
              <a:rPr sz="900" spc="90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pigioni,</a:t>
            </a:r>
            <a:r>
              <a:rPr sz="900" spc="40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Maggiori</a:t>
            </a:r>
            <a:r>
              <a:rPr sz="900" spc="-1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spese,</a:t>
            </a:r>
            <a:r>
              <a:rPr sz="900" spc="-4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Indennità</a:t>
            </a:r>
            <a:r>
              <a:rPr sz="900" spc="5" dirty="0">
                <a:latin typeface="Century Gothic"/>
                <a:cs typeface="Century Gothic"/>
              </a:rPr>
              <a:t> </a:t>
            </a:r>
            <a:r>
              <a:rPr sz="900" spc="10" dirty="0">
                <a:latin typeface="Century Gothic"/>
                <a:cs typeface="Century Gothic"/>
              </a:rPr>
              <a:t>aggiuntiva</a:t>
            </a:r>
            <a:r>
              <a:rPr sz="900" dirty="0">
                <a:latin typeface="Century Gothic"/>
                <a:cs typeface="Century Gothic"/>
              </a:rPr>
              <a:t> </a:t>
            </a:r>
            <a:r>
              <a:rPr sz="900" spc="25" dirty="0">
                <a:latin typeface="Century Gothic"/>
                <a:cs typeface="Century Gothic"/>
              </a:rPr>
              <a:t>in </a:t>
            </a:r>
            <a:r>
              <a:rPr sz="900" dirty="0">
                <a:latin typeface="Century Gothic"/>
                <a:cs typeface="Century Gothic"/>
              </a:rPr>
              <a:t>percentuale</a:t>
            </a:r>
            <a:r>
              <a:rPr sz="900" spc="-20" dirty="0">
                <a:latin typeface="Century Gothic"/>
                <a:cs typeface="Century Gothic"/>
              </a:rPr>
              <a:t> (10%)</a:t>
            </a:r>
            <a:endParaRPr sz="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670"/>
              </a:spcBef>
              <a:buFont typeface="Wingdings"/>
              <a:buChar char=""/>
            </a:pPr>
            <a:endParaRPr sz="900" dirty="0">
              <a:latin typeface="Century Gothic"/>
              <a:cs typeface="Century Gothic"/>
            </a:endParaRPr>
          </a:p>
          <a:p>
            <a:pPr marL="240029" indent="-128270">
              <a:lnSpc>
                <a:spcPct val="100000"/>
              </a:lnSpc>
              <a:spcBef>
                <a:spcPts val="5"/>
              </a:spcBef>
              <a:buSzPct val="116666"/>
              <a:buFont typeface="Wingdings"/>
              <a:buChar char=""/>
              <a:tabLst>
                <a:tab pos="240029" algn="l"/>
              </a:tabLst>
            </a:pPr>
            <a:r>
              <a:rPr sz="900" dirty="0">
                <a:latin typeface="Century Gothic"/>
                <a:cs typeface="Century Gothic"/>
              </a:rPr>
              <a:t>Clausole</a:t>
            </a:r>
            <a:r>
              <a:rPr sz="900" spc="110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Opzionali:</a:t>
            </a:r>
            <a:r>
              <a:rPr sz="900" spc="7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assicurazione</a:t>
            </a:r>
            <a:r>
              <a:rPr sz="900" spc="110" dirty="0">
                <a:latin typeface="Century Gothic"/>
                <a:cs typeface="Century Gothic"/>
              </a:rPr>
              <a:t> </a:t>
            </a:r>
            <a:r>
              <a:rPr sz="900" spc="-30" dirty="0">
                <a:latin typeface="Century Gothic"/>
                <a:cs typeface="Century Gothic"/>
              </a:rPr>
              <a:t>con</a:t>
            </a:r>
            <a:r>
              <a:rPr sz="900" spc="2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dichiarazione</a:t>
            </a:r>
            <a:r>
              <a:rPr sz="900" spc="15" dirty="0">
                <a:latin typeface="Century Gothic"/>
                <a:cs typeface="Century Gothic"/>
              </a:rPr>
              <a:t> </a:t>
            </a:r>
            <a:r>
              <a:rPr sz="900" dirty="0">
                <a:latin typeface="Century Gothic"/>
                <a:cs typeface="Century Gothic"/>
              </a:rPr>
              <a:t>di</a:t>
            </a:r>
            <a:r>
              <a:rPr sz="900" spc="110" dirty="0">
                <a:latin typeface="Century Gothic"/>
                <a:cs typeface="Century Gothic"/>
              </a:rPr>
              <a:t> </a:t>
            </a:r>
            <a:r>
              <a:rPr sz="900" spc="-10" dirty="0">
                <a:latin typeface="Century Gothic"/>
                <a:cs typeface="Century Gothic"/>
              </a:rPr>
              <a:t>valore</a:t>
            </a:r>
            <a:endParaRPr sz="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715"/>
              </a:spcBef>
              <a:buFont typeface="Wingdings"/>
              <a:buChar char=""/>
            </a:pPr>
            <a:endParaRPr sz="900" dirty="0">
              <a:latin typeface="Century Gothic"/>
              <a:cs typeface="Century Gothic"/>
            </a:endParaRPr>
          </a:p>
          <a:p>
            <a:pPr marL="240665" marR="471170" indent="-128905">
              <a:lnSpc>
                <a:spcPct val="95700"/>
              </a:lnSpc>
              <a:buSzPct val="116666"/>
              <a:buFont typeface="Wingdings"/>
              <a:buChar char=""/>
              <a:tabLst>
                <a:tab pos="240665" algn="l"/>
              </a:tabLst>
            </a:pPr>
            <a:r>
              <a:rPr lang="it-IT" sz="900" dirty="0">
                <a:latin typeface="Century Gothic"/>
                <a:cs typeface="Century Gothic"/>
              </a:rPr>
              <a:t>Danni indiretti</a:t>
            </a:r>
            <a:endParaRPr sz="900" dirty="0">
              <a:latin typeface="Century Gothic"/>
              <a:cs typeface="Century Gothic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56A960-5F26-A922-C395-ED8B7070F7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58" y="4210050"/>
            <a:ext cx="1086240" cy="3844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740</Words>
  <Application>Microsoft Office PowerPoint</Application>
  <PresentationFormat>Presentazione su schermo (16:9)</PresentationFormat>
  <Paragraphs>66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Office Theme</vt:lpstr>
      <vt:lpstr>RISCHI CATASTROFALI DOCUMENTO BASATO SU LEGGE DI BILANCIO E DECRETO ATTUATIVO   Webinar, 26 marzo 2025 </vt:lpstr>
      <vt:lpstr>FOCUS CATASTROFALI – INFORMAZIONI SU LEGGE DI BILANCIO</vt:lpstr>
      <vt:lpstr>FOCUS CAT – INFORMAZIONI TECNICHE (1/5)</vt:lpstr>
      <vt:lpstr>FOCUS CAT – INFORMAZIONI TECNICHE (2/5)</vt:lpstr>
      <vt:lpstr>FOCUS CAT – INFORMAZIONI TECNICHE (3/5)</vt:lpstr>
      <vt:lpstr>FOCUS CAT – INFORMAZIONI TECNICHE (4/5)</vt:lpstr>
      <vt:lpstr>FOCUS CAT – COME  COSTRUITA LA POLIZZA AXA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Anna Masciadri</cp:lastModifiedBy>
  <cp:revision>4</cp:revision>
  <dcterms:created xsi:type="dcterms:W3CDTF">2025-03-18T12:16:50Z</dcterms:created>
  <dcterms:modified xsi:type="dcterms:W3CDTF">2025-03-26T08:48:29Z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2024-11-19T00:00:00Z</vt:filetime>
  </property>
  <property fmtid="{D5CDD505-2E9C-101B-9397-08002B2CF9AE}" pid="3" name="LastSaved">
    <vt:filetime>2025-03-18T00:00:00Z</vt:filetime>
  </property>
</Properties>
</file>