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4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74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ADC25-7FB6-4ECB-944F-9EF7C16EF988}" type="datetimeFigureOut">
              <a:rPr lang="it-IT" smtClean="0"/>
              <a:t>28/04/2023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09B1F-F77C-4ECD-8051-3A9EAF9F1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94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889B-7119-4068-B038-9C695376132C}" type="datetime1">
              <a:rPr lang="it-IT" smtClean="0"/>
              <a:t>28/04/2023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D85F-BB39-4381-9026-8D3D35A07148}" type="datetime1">
              <a:rPr lang="it-IT" smtClean="0"/>
              <a:t>28/04/2023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6AF9-D71D-453C-98A1-D46B6D96283E}" type="datetime1">
              <a:rPr lang="it-IT" smtClean="0"/>
              <a:t>28/04/2023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C01-1169-4D7D-9BC8-D2429933179C}" type="datetime1">
              <a:rPr lang="it-IT" smtClean="0"/>
              <a:t>28/04/2023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815F-A89D-4107-B011-CA900C11814A}" type="datetime1">
              <a:rPr lang="it-IT" smtClean="0"/>
              <a:t>28/04/2023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A769-75A2-4B60-8104-0E07B2DE9901}" type="datetime1">
              <a:rPr lang="it-IT" smtClean="0"/>
              <a:t>28/04/2023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4B88-C444-4D84-A526-9D62865AEA30}" type="datetime1">
              <a:rPr lang="it-IT" smtClean="0"/>
              <a:t>28/04/2023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3C1F-B6A0-4E95-BE33-4409DA8E35CA}" type="datetime1">
              <a:rPr lang="it-IT" smtClean="0"/>
              <a:t>28/04/2023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7308-4C5F-456A-9A36-CB12738B7A79}" type="datetime1">
              <a:rPr lang="it-IT" smtClean="0"/>
              <a:t>28/04/2023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B261-49FA-4127-8290-4E4E9CE58749}" type="datetime1">
              <a:rPr lang="it-IT" smtClean="0"/>
              <a:t>28/04/2023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BDFE-9FEB-499E-B85F-DC5991265325}" type="datetime1">
              <a:rPr lang="it-IT" smtClean="0"/>
              <a:t>28/04/2023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687A62-26EF-44F3-82CF-3E4FB702AEF3}" type="datetime1">
              <a:rPr lang="it-IT" smtClean="0"/>
              <a:t>28/04/2023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endParaRPr lang="it-IT" sz="2400" dirty="0">
              <a:solidFill>
                <a:srgbClr val="243572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b="1" dirty="0"/>
          </a:p>
          <a:p>
            <a:pPr algn="just"/>
            <a:endParaRPr lang="it-IT" sz="1400" b="1" dirty="0"/>
          </a:p>
          <a:p>
            <a:r>
              <a:rPr lang="it-IT" sz="1400" b="1" dirty="0"/>
              <a:t>										</a:t>
            </a:r>
          </a:p>
          <a:p>
            <a:pPr algn="ctr"/>
            <a:endParaRPr lang="it-IT" sz="1400" b="1" dirty="0"/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r>
              <a:rPr lang="it-IT" sz="4800" b="1" i="1" dirty="0">
                <a:solidFill>
                  <a:srgbClr val="0070C0"/>
                </a:solidFill>
              </a:rPr>
              <a:t>WEBINAR FISCALE</a:t>
            </a: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r>
              <a:rPr lang="it-IT" sz="3200" b="1" dirty="0">
                <a:solidFill>
                  <a:srgbClr val="243572"/>
                </a:solidFill>
              </a:rPr>
              <a:t>APPROFONDIMENTI, SCADENZE ED OPPORTUNITA’ IMMINENTI</a:t>
            </a:r>
            <a:endParaRPr lang="it-IT" sz="3200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80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PUBBLICITA’ AIUTI E SOVVENZIONI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1769216"/>
            <a:ext cx="770419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OGGETTO DELLA PUBBLICAZIONE: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FF0000"/>
                </a:solidFill>
              </a:rPr>
              <a:t>PERIODO DI RIFERIMENTO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dirty="0"/>
              <a:t>andranno pubblicate le somme effettivamente erogate nell’anno solare precedente, dal 1° gennaio al 31 dicembre, indipendentemente dall’anno di competenza cui le medesime somme si riferiscono.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la rendicontazione dovrà quindi essere effettuata secondo il </a:t>
            </a:r>
            <a:r>
              <a:rPr lang="it-IT" b="1" dirty="0">
                <a:solidFill>
                  <a:srgbClr val="FF0000"/>
                </a:solidFill>
              </a:rPr>
              <a:t>criterio di cassa</a:t>
            </a:r>
          </a:p>
        </p:txBody>
      </p:sp>
    </p:spTree>
    <p:extLst>
      <p:ext uri="{BB962C8B-B14F-4D97-AF65-F5344CB8AC3E}">
        <p14:creationId xmlns:p14="http://schemas.microsoft.com/office/powerpoint/2010/main" val="289833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PUBBLICITA’ AIUTI E SOVVENZIONI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1492221"/>
            <a:ext cx="77041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OGGETTO DELLA PUBBLICAZIONE: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FF0000"/>
                </a:solidFill>
              </a:rPr>
              <a:t>LIMITE DI VALORE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dirty="0"/>
              <a:t>l’obbligo di informazione scatta quando il totale dei vantaggi economici ricevuti è</a:t>
            </a:r>
          </a:p>
          <a:p>
            <a:pPr algn="just"/>
            <a:r>
              <a:rPr lang="it-IT" dirty="0"/>
              <a:t> 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PARI O SUPERIORE AD € 10.000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IL LIMITE VA INTESO IN SENSO CUMULATIVO</a:t>
            </a:r>
          </a:p>
          <a:p>
            <a:pPr algn="just"/>
            <a:r>
              <a:rPr lang="it-IT" dirty="0"/>
              <a:t> </a:t>
            </a:r>
          </a:p>
          <a:p>
            <a:pPr algn="just"/>
            <a:r>
              <a:rPr lang="it-IT" dirty="0"/>
              <a:t>NE CONSEGUE CHE L’OBBLIGO DI INFORMAZIONE SCATTA QUANDO IL TOTALE DEI VANTAGGI E’ PARI O SUPERIORE A € 10.000</a:t>
            </a:r>
          </a:p>
        </p:txBody>
      </p:sp>
    </p:spTree>
    <p:extLst>
      <p:ext uri="{BB962C8B-B14F-4D97-AF65-F5344CB8AC3E}">
        <p14:creationId xmlns:p14="http://schemas.microsoft.com/office/powerpoint/2010/main" val="349836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PUBBLICITA’ AIUTI E SOVVENZIONI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2046221"/>
            <a:ext cx="7704198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OGGETTO DELLA PUBBLICAZIONE: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FF0000"/>
                </a:solidFill>
              </a:rPr>
              <a:t>INFORMAZIONI DA PUBBLICARE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denominazione e codice fiscale del soggetto ricevente;</a:t>
            </a: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denominazione del soggetto erogante;</a:t>
            </a: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somma incassata (per ogni singolo rapporto giuridico sottostante);</a:t>
            </a: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data incasso;</a:t>
            </a: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causale. </a:t>
            </a:r>
          </a:p>
        </p:txBody>
      </p:sp>
    </p:spTree>
    <p:extLst>
      <p:ext uri="{BB962C8B-B14F-4D97-AF65-F5344CB8AC3E}">
        <p14:creationId xmlns:p14="http://schemas.microsoft.com/office/powerpoint/2010/main" val="96764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PUBBLICITA’ AIUTI E SOVVENZIONI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1215229"/>
            <a:ext cx="7704198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REGIME SANZIONATORIO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pPr algn="just"/>
            <a:r>
              <a:rPr lang="it-IT" dirty="0">
                <a:solidFill>
                  <a:srgbClr val="002060"/>
                </a:solidFill>
              </a:rPr>
              <a:t>L’inosservanza degli obblighi pubblicitari comporta </a:t>
            </a:r>
            <a:r>
              <a:rPr lang="it-IT" dirty="0">
                <a:solidFill>
                  <a:srgbClr val="FF0000"/>
                </a:solidFill>
              </a:rPr>
              <a:t>una sanzione pari all’1% degli importi ricevuti con un importo minimo di 2.000 euro</a:t>
            </a:r>
            <a:r>
              <a:rPr lang="it-IT" dirty="0">
                <a:solidFill>
                  <a:srgbClr val="002060"/>
                </a:solidFill>
              </a:rPr>
              <a:t>, nonché la sanzione accessoria dell’adempimento agli obblighi di pubblicazione e al pagamento della sanzione pecuniaria.</a:t>
            </a:r>
          </a:p>
          <a:p>
            <a:pPr algn="just"/>
            <a:endParaRPr lang="it-IT" dirty="0">
              <a:solidFill>
                <a:srgbClr val="002060"/>
              </a:solidFill>
            </a:endParaRPr>
          </a:p>
          <a:p>
            <a:pPr algn="just"/>
            <a:r>
              <a:rPr lang="it-IT" dirty="0">
                <a:solidFill>
                  <a:srgbClr val="002060"/>
                </a:solidFill>
              </a:rPr>
              <a:t>Decorsi 90 giorni dalla contestazione senza che il trasgressore abbia ottemperato agli obblighi di pubblicazione, si applica la sanzione accessoria consistente nella </a:t>
            </a:r>
            <a:r>
              <a:rPr lang="it-IT" dirty="0">
                <a:solidFill>
                  <a:srgbClr val="FF0000"/>
                </a:solidFill>
              </a:rPr>
              <a:t>restituitone integrale del beneficio </a:t>
            </a:r>
            <a:r>
              <a:rPr lang="it-IT" dirty="0">
                <a:solidFill>
                  <a:srgbClr val="002060"/>
                </a:solidFill>
              </a:rPr>
              <a:t>ai soggetti eroganti</a:t>
            </a:r>
          </a:p>
          <a:p>
            <a:pPr algn="just"/>
            <a:endParaRPr lang="it-IT" dirty="0">
              <a:solidFill>
                <a:srgbClr val="002060"/>
              </a:solidFill>
            </a:endParaRPr>
          </a:p>
          <a:p>
            <a:pPr algn="just"/>
            <a:r>
              <a:rPr lang="it-IT" dirty="0">
                <a:solidFill>
                  <a:srgbClr val="002060"/>
                </a:solidFill>
              </a:rPr>
              <a:t>Il termine di decorrenza dell’applicazione delle sanzioni è stato prorogato dall’art. 22-bis del DL Milleproroghe n. 198/2022 al </a:t>
            </a:r>
            <a:r>
              <a:rPr lang="it-IT" dirty="0">
                <a:solidFill>
                  <a:srgbClr val="FF0000"/>
                </a:solidFill>
              </a:rPr>
              <a:t>1° gennaio 2024</a:t>
            </a:r>
          </a:p>
        </p:txBody>
      </p:sp>
    </p:spTree>
    <p:extLst>
      <p:ext uri="{BB962C8B-B14F-4D97-AF65-F5344CB8AC3E}">
        <p14:creationId xmlns:p14="http://schemas.microsoft.com/office/powerpoint/2010/main" val="121238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BILANCIO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522738"/>
            <a:ext cx="835292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DIFFERENTI FORME DI BILANCIO RISPETTO ALLE DIMENSIONI DELLE IMPRESE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* due dei tre limiti per due esercizi consecutivi</a:t>
            </a:r>
          </a:p>
        </p:txBody>
      </p:sp>
      <p:graphicFrame>
        <p:nvGraphicFramePr>
          <p:cNvPr id="4" name="Tabella 5">
            <a:extLst>
              <a:ext uri="{FF2B5EF4-FFF2-40B4-BE49-F238E27FC236}">
                <a16:creationId xmlns:a16="http://schemas.microsoft.com/office/drawing/2014/main" id="{1CEB6150-BCAC-7589-8948-13D60486E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291644"/>
              </p:ext>
            </p:extLst>
          </p:nvPr>
        </p:nvGraphicFramePr>
        <p:xfrm>
          <a:off x="345341" y="966719"/>
          <a:ext cx="8454701" cy="462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125">
                  <a:extLst>
                    <a:ext uri="{9D8B030D-6E8A-4147-A177-3AD203B41FA5}">
                      <a16:colId xmlns:a16="http://schemas.microsoft.com/office/drawing/2014/main" val="367849193"/>
                    </a:ext>
                  </a:extLst>
                </a:gridCol>
                <a:gridCol w="1718394">
                  <a:extLst>
                    <a:ext uri="{9D8B030D-6E8A-4147-A177-3AD203B41FA5}">
                      <a16:colId xmlns:a16="http://schemas.microsoft.com/office/drawing/2014/main" val="3043562071"/>
                    </a:ext>
                  </a:extLst>
                </a:gridCol>
                <a:gridCol w="1718394">
                  <a:extLst>
                    <a:ext uri="{9D8B030D-6E8A-4147-A177-3AD203B41FA5}">
                      <a16:colId xmlns:a16="http://schemas.microsoft.com/office/drawing/2014/main" val="4025996838"/>
                    </a:ext>
                  </a:extLst>
                </a:gridCol>
                <a:gridCol w="1397546">
                  <a:extLst>
                    <a:ext uri="{9D8B030D-6E8A-4147-A177-3AD203B41FA5}">
                      <a16:colId xmlns:a16="http://schemas.microsoft.com/office/drawing/2014/main" val="4099349450"/>
                    </a:ext>
                  </a:extLst>
                </a:gridCol>
                <a:gridCol w="2039242">
                  <a:extLst>
                    <a:ext uri="{9D8B030D-6E8A-4147-A177-3AD203B41FA5}">
                      <a16:colId xmlns:a16="http://schemas.microsoft.com/office/drawing/2014/main" val="2960837152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Definizione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Tot. attivo</a:t>
                      </a:r>
                    </a:p>
                    <a:p>
                      <a:pPr algn="ctr"/>
                      <a:r>
                        <a:rPr lang="it-IT" dirty="0"/>
                        <a:t>Stato Patrimoniale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Ricavi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Numero dipendenti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Tipologia di bilancio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723272"/>
                  </a:ext>
                </a:extLst>
              </a:tr>
              <a:tr h="1170130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Micro-Imprese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/>
                        <a:t>0 – 175.000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/>
                        <a:t>0 – 350.000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/>
                        <a:t>0 - 5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Bilancio per micro-impresa: stato patrimoniale e conto economico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794914"/>
                  </a:ext>
                </a:extLst>
              </a:tr>
              <a:tr h="1170130">
                <a:tc>
                  <a:txBody>
                    <a:bodyPr/>
                    <a:lstStyle/>
                    <a:p>
                      <a:r>
                        <a:rPr lang="it-IT" dirty="0"/>
                        <a:t>Piccole e medie imprese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/>
                        <a:t>0 – 4.400.000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/>
                        <a:t>0 – 8.800.000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/>
                        <a:t>0 - 50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Bilancio abbreviato: stato patrimoniale, conto economico e nota integrativa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697177"/>
                  </a:ext>
                </a:extLst>
              </a:tr>
              <a:tr h="1170130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Grandi imprese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/>
                        <a:t>&gt; 4.400.000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/>
                        <a:t>&gt; 8.800.000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/>
                        <a:t>&gt;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Stato patrimoniale, conto economico,  nota integrativa, rendiconto finanziario e relazione sulla gestione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42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70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BILANCIO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076742"/>
            <a:ext cx="835292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ADEMPIMENTI E TERMINI PER LA PREDISPOSIZIONE E APPROVAZIONE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Organo amministrativo (</a:t>
            </a:r>
            <a:r>
              <a:rPr lang="it-IT" b="1" dirty="0" err="1">
                <a:solidFill>
                  <a:srgbClr val="002060"/>
                </a:solidFill>
              </a:rPr>
              <a:t>CdA</a:t>
            </a:r>
            <a:r>
              <a:rPr lang="it-IT" b="1" dirty="0">
                <a:solidFill>
                  <a:srgbClr val="002060"/>
                </a:solidFill>
              </a:rPr>
              <a:t> o A.U.) predispongono il progetto di bilancio</a:t>
            </a:r>
          </a:p>
          <a:p>
            <a:pPr marL="285750" indent="-285750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Esame da parte dell’Organo di controllo (se nominato) che lo riceve almeno 30 gg. prima di quello fissato per l’assemblea che deve approvarlo</a:t>
            </a:r>
          </a:p>
          <a:p>
            <a:pPr marL="285750" indent="-285750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Il fascicolo di bilancio in copia deve restare depositato presso la sede della società durante i 15 gg. che precedono l’assemblea</a:t>
            </a:r>
          </a:p>
          <a:p>
            <a:pPr marL="285750" indent="-285750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Anche per l’esercizio 2022 non previsto il riconoscimento del maggior termine (180 gg) per l’approvazione del bilancio. Quindi approvazione entro il 2 maggio 2023</a:t>
            </a:r>
          </a:p>
          <a:p>
            <a:pPr marL="285750" indent="-285750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E’ confermata la possibilità di assemblee da remoto</a:t>
            </a:r>
          </a:p>
        </p:txBody>
      </p:sp>
    </p:spTree>
    <p:extLst>
      <p:ext uri="{BB962C8B-B14F-4D97-AF65-F5344CB8AC3E}">
        <p14:creationId xmlns:p14="http://schemas.microsoft.com/office/powerpoint/2010/main" val="288280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BILANCIO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492245"/>
            <a:ext cx="835292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ADEMPIMENTI E TERMINI PER LA PREDISPOSIZIONE E APPROVAZIONE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Si ricorda che da quest’anno vi è l’obbligo della nomina dell’organo di controllo o del revisore se la società ha superato </a:t>
            </a:r>
            <a:r>
              <a:rPr lang="it-IT" b="1" dirty="0">
                <a:solidFill>
                  <a:srgbClr val="FF0000"/>
                </a:solidFill>
              </a:rPr>
              <a:t>uno</a:t>
            </a:r>
            <a:r>
              <a:rPr lang="it-IT" b="1" dirty="0">
                <a:solidFill>
                  <a:srgbClr val="002060"/>
                </a:solidFill>
              </a:rPr>
              <a:t> dei seguenti limiti, per due anni consecutivi (2021 e 2022):</a:t>
            </a:r>
          </a:p>
          <a:p>
            <a:pPr marL="285750" indent="-285750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Tot. attivo 4 milioni</a:t>
            </a:r>
          </a:p>
          <a:p>
            <a:pPr marL="742950" lvl="1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Tot. ricavi 4 milioni</a:t>
            </a:r>
          </a:p>
          <a:p>
            <a:pPr marL="742950" lvl="1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Dipendenti occupati in media 20 ULA</a:t>
            </a:r>
          </a:p>
          <a:p>
            <a:pPr lvl="1"/>
            <a:endParaRPr lang="it-IT" b="1" dirty="0">
              <a:solidFill>
                <a:srgbClr val="002060"/>
              </a:solidFill>
            </a:endParaRPr>
          </a:p>
          <a:p>
            <a:pPr lvl="1"/>
            <a:r>
              <a:rPr lang="it-IT" b="1" dirty="0">
                <a:solidFill>
                  <a:srgbClr val="002060"/>
                </a:solidFill>
              </a:rPr>
              <a:t>l’obbligo di nomina dell’organo di controllo o del revisore cessa quando, </a:t>
            </a:r>
            <a:r>
              <a:rPr lang="it-IT" b="1" dirty="0">
                <a:solidFill>
                  <a:srgbClr val="FF0000"/>
                </a:solidFill>
              </a:rPr>
              <a:t>per tre esercizi consecutivi</a:t>
            </a:r>
            <a:r>
              <a:rPr lang="it-IT" b="1" dirty="0">
                <a:solidFill>
                  <a:srgbClr val="002060"/>
                </a:solidFill>
              </a:rPr>
              <a:t>, non è superato alcuno dei predetti limiti.</a:t>
            </a:r>
          </a:p>
        </p:txBody>
      </p:sp>
    </p:spTree>
    <p:extLst>
      <p:ext uri="{BB962C8B-B14F-4D97-AF65-F5344CB8AC3E}">
        <p14:creationId xmlns:p14="http://schemas.microsoft.com/office/powerpoint/2010/main" val="14807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BILANCIO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907746"/>
            <a:ext cx="835292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ADEMPIMENTI E TERMINI PER LA PREDISPOSIZIONE E APPROVAZIONE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Entro 30 giorni dall’approvazione, una copia del bilancio con i documenti allegati indicati nelle precedenti slide, compreso il verbale di approvazione, deve essere depositata presso l’ufficio del registro delle imprese.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Al fine del computo del termine dei 30 gg., il sabato e la domenica sono considerati giorni festivi e quindi si considera tempestivo il deposito effettuato il  primo giorno lavorativo successivo.</a:t>
            </a:r>
          </a:p>
        </p:txBody>
      </p:sp>
    </p:spTree>
    <p:extLst>
      <p:ext uri="{BB962C8B-B14F-4D97-AF65-F5344CB8AC3E}">
        <p14:creationId xmlns:p14="http://schemas.microsoft.com/office/powerpoint/2010/main" val="387171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BILANCIO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076757"/>
            <a:ext cx="835292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la 5">
            <a:extLst>
              <a:ext uri="{FF2B5EF4-FFF2-40B4-BE49-F238E27FC236}">
                <a16:creationId xmlns:a16="http://schemas.microsoft.com/office/drawing/2014/main" id="{17BB05D7-3C36-7BA6-9DF0-F6428732A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70773"/>
              </p:ext>
            </p:extLst>
          </p:nvPr>
        </p:nvGraphicFramePr>
        <p:xfrm>
          <a:off x="539552" y="755757"/>
          <a:ext cx="8064896" cy="4845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114291038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09051963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81437849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821422977"/>
                    </a:ext>
                  </a:extLst>
                </a:gridCol>
              </a:tblGrid>
              <a:tr h="780087"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/>
                        <a:t>TERMINI PER IL VERSAMENTO DELLE IMPOSTE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727874"/>
                  </a:ext>
                </a:extLst>
              </a:tr>
              <a:tr h="780087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rgbClr val="FF0000"/>
                          </a:solidFill>
                        </a:rPr>
                        <a:t>CONTRIBUENTE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rgbClr val="FF0000"/>
                          </a:solidFill>
                        </a:rPr>
                        <a:t>APPROVAZIONE</a:t>
                      </a:r>
                    </a:p>
                    <a:p>
                      <a:pPr algn="ctr"/>
                      <a:r>
                        <a:rPr lang="it-IT" sz="1400" dirty="0">
                          <a:solidFill>
                            <a:srgbClr val="FF0000"/>
                          </a:solidFill>
                        </a:rPr>
                        <a:t>DEL BILANCIO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rgbClr val="FF0000"/>
                          </a:solidFill>
                        </a:rPr>
                        <a:t>IRES</a:t>
                      </a:r>
                    </a:p>
                    <a:p>
                      <a:pPr algn="ctr"/>
                      <a:r>
                        <a:rPr lang="it-IT" sz="1400" dirty="0">
                          <a:solidFill>
                            <a:srgbClr val="FF0000"/>
                          </a:solidFill>
                        </a:rPr>
                        <a:t>Saldo 2022 e 1°acconto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rgbClr val="FF0000"/>
                          </a:solidFill>
                        </a:rPr>
                        <a:t>IRES</a:t>
                      </a:r>
                    </a:p>
                    <a:p>
                      <a:pPr algn="ctr"/>
                      <a:r>
                        <a:rPr lang="it-IT" sz="1400" dirty="0">
                          <a:solidFill>
                            <a:srgbClr val="FF0000"/>
                          </a:solidFill>
                        </a:rPr>
                        <a:t>2° acconto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202644"/>
                  </a:ext>
                </a:extLst>
              </a:tr>
              <a:tr h="780087">
                <a:tc rowSpan="3"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r>
                        <a:rPr lang="it-IT" sz="1400" dirty="0"/>
                        <a:t>Soggetti solari</a:t>
                      </a:r>
                    </a:p>
                    <a:p>
                      <a:r>
                        <a:rPr lang="it-IT" sz="1400" dirty="0"/>
                        <a:t>(1.1 – 31.12)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Entro il termine ordinario (2.5.23)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30.6.2023</a:t>
                      </a:r>
                    </a:p>
                    <a:p>
                      <a:r>
                        <a:rPr lang="it-IT" sz="1400" dirty="0"/>
                        <a:t>oppure</a:t>
                      </a:r>
                    </a:p>
                    <a:p>
                      <a:r>
                        <a:rPr lang="it-IT" sz="1400" dirty="0"/>
                        <a:t>31.7.2023 + 0,4%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r>
                        <a:rPr lang="it-IT" sz="1400" dirty="0"/>
                        <a:t>30.11.2023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36440"/>
                  </a:ext>
                </a:extLst>
              </a:tr>
              <a:tr h="780087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Entro 180 gg.</a:t>
                      </a:r>
                    </a:p>
                    <a:p>
                      <a:r>
                        <a:rPr lang="it-IT" sz="1400" dirty="0"/>
                        <a:t>(29.6.2023)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it-IT" sz="1400" dirty="0"/>
                    </a:p>
                    <a:p>
                      <a:r>
                        <a:rPr lang="it-IT" sz="1400" dirty="0"/>
                        <a:t>31.7.2023</a:t>
                      </a:r>
                    </a:p>
                    <a:p>
                      <a:r>
                        <a:rPr lang="it-IT" sz="1400" dirty="0"/>
                        <a:t>oppure</a:t>
                      </a:r>
                    </a:p>
                    <a:p>
                      <a:r>
                        <a:rPr lang="it-IT" sz="1400" dirty="0"/>
                        <a:t>30.8.2023 + 0,4%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30.11.2023</a:t>
                      </a:r>
                    </a:p>
                    <a:p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5167"/>
                  </a:ext>
                </a:extLst>
              </a:tr>
              <a:tr h="780087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Oltre il termine ordinario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30.11.2023</a:t>
                      </a:r>
                    </a:p>
                    <a:p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375559"/>
                  </a:ext>
                </a:extLst>
              </a:tr>
              <a:tr h="780087">
                <a:tc>
                  <a:txBody>
                    <a:bodyPr/>
                    <a:lstStyle/>
                    <a:p>
                      <a:r>
                        <a:rPr lang="it-IT" sz="1600" dirty="0"/>
                        <a:t>Soggetti non solari </a:t>
                      </a:r>
                    </a:p>
                    <a:p>
                      <a:r>
                        <a:rPr lang="it-IT" sz="1600" dirty="0"/>
                        <a:t>(a «cavallo»)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sz="1400" dirty="0"/>
                        <a:t>Entro l’ultimo giorno del </a:t>
                      </a:r>
                      <a:r>
                        <a:rPr lang="it-IT" sz="1400" dirty="0">
                          <a:solidFill>
                            <a:srgbClr val="FF0000"/>
                          </a:solidFill>
                        </a:rPr>
                        <a:t>sesto mese </a:t>
                      </a:r>
                      <a:r>
                        <a:rPr lang="it-IT" sz="1400" dirty="0"/>
                        <a:t>successivo a quello di chiusura del periodo d’imposta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Entro l’ultimo giorno dell’</a:t>
                      </a:r>
                      <a:r>
                        <a:rPr lang="it-IT" sz="1400" dirty="0">
                          <a:solidFill>
                            <a:srgbClr val="FF0000"/>
                          </a:solidFill>
                        </a:rPr>
                        <a:t>undicesimo mese </a:t>
                      </a:r>
                      <a:r>
                        <a:rPr lang="it-IT" sz="1400" dirty="0"/>
                        <a:t>dalla chiusura del periodo d’imposta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711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36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PUBBLICITA’ AIUTI E SOVVENZIONI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2600186"/>
            <a:ext cx="770419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RIFERIMENTI NORMATIVI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ART. 125-BIS L. 124/2017</a:t>
            </a: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393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PUBBLICITA’ AIUTI E SOVVENZIONI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2046190"/>
            <a:ext cx="7704198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SOGGETTI: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Associazioni di protezione ambientale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Associazioni dei consumatori e degli utenti rappresentative a livello nazionale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Associazioni, fondazioni, nonché tutte le ONLUS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FF0000"/>
                </a:solidFill>
              </a:rPr>
              <a:t>Imprese</a:t>
            </a: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183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PUBBLICITA’ AIUTI E SOVVENZIONI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3015686"/>
            <a:ext cx="77041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5">
            <a:extLst>
              <a:ext uri="{FF2B5EF4-FFF2-40B4-BE49-F238E27FC236}">
                <a16:creationId xmlns:a16="http://schemas.microsoft.com/office/drawing/2014/main" id="{3D4EA6CC-7BF0-BA36-4010-12E34164B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707535"/>
              </p:ext>
            </p:extLst>
          </p:nvPr>
        </p:nvGraphicFramePr>
        <p:xfrm>
          <a:off x="179512" y="764704"/>
          <a:ext cx="8784976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>
                  <a:extLst>
                    <a:ext uri="{9D8B030D-6E8A-4147-A177-3AD203B41FA5}">
                      <a16:colId xmlns:a16="http://schemas.microsoft.com/office/drawing/2014/main" val="1575080874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3060732178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3111352002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1843798542"/>
                    </a:ext>
                  </a:extLst>
                </a:gridCol>
              </a:tblGrid>
              <a:tr h="43500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Tipologia soggetto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Modalità pubblicità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Scadenza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Scadenza benefici erogati nel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336186"/>
                  </a:ext>
                </a:extLst>
              </a:tr>
              <a:tr h="732138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Che esercitano le attività di cui all’art. 2195 c.c. e redigono il bilancio in forma ordinaria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Note integrative del bilancio e dell’eventuale bilancio consolidato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Termine previsto per l’approvazione del bilancio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Dal 2 maggio 2023 al 29 giugno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45619"/>
                  </a:ext>
                </a:extLst>
              </a:tr>
              <a:tr h="732138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Soggetti che redigono il bilancio ai sensi dell’art. 2435-bis c.c. (abbreviato)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In nota integrativa oppure sui propri siti internet o sui portali digitali delle associazioni di categoria di appartenenza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Termine approvazione bilancio o 30 giugno dell’anno successivo all’erogazione del beneficio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Dal 2 maggio 2023 al 29 giugno 2023</a:t>
                      </a:r>
                    </a:p>
                    <a:p>
                      <a:pPr algn="ctr"/>
                      <a:endParaRPr lang="it-IT" sz="1400" dirty="0"/>
                    </a:p>
                    <a:p>
                      <a:pPr algn="ctr"/>
                      <a:r>
                        <a:rPr lang="it-IT" sz="1400" dirty="0"/>
                        <a:t>30 giugno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339753"/>
                  </a:ext>
                </a:extLst>
              </a:tr>
              <a:tr h="732138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Micro-imprese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Sui propri siti internet o sui portali digitali delle associazioni di categoria di appartenenza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30 giugno dell’anno successivo all’erogazione del beneficio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  <a:p>
                      <a:pPr algn="ctr"/>
                      <a:endParaRPr lang="it-IT" sz="1400" dirty="0"/>
                    </a:p>
                    <a:p>
                      <a:pPr algn="ctr"/>
                      <a:r>
                        <a:rPr lang="it-IT" sz="1400" dirty="0"/>
                        <a:t>30 giugno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78929"/>
                  </a:ext>
                </a:extLst>
              </a:tr>
              <a:tr h="732138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Associazioni, fondazioni, onlus e cooperative sociali che svolgono attività a favore di stranieri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Sui propri siti internet o sui portali digitali delle associazioni di categoria di appartenenza, pagina Facebook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30 giugno dell’anno successivo all’erogazione del beneficio</a:t>
                      </a:r>
                    </a:p>
                    <a:p>
                      <a:pPr algn="ctr"/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  <a:p>
                      <a:pPr algn="ctr"/>
                      <a:endParaRPr lang="it-IT" sz="1400" dirty="0"/>
                    </a:p>
                    <a:p>
                      <a:pPr algn="ctr"/>
                      <a:r>
                        <a:rPr lang="it-IT" sz="1400" dirty="0"/>
                        <a:t>30 giugno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070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83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PUBBLICITA’ AIUTI E SOVVENZIONI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1492196"/>
            <a:ext cx="77041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OGGETTO DELLA PUBBLICAZIONE: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LE INFORMAZIONI RELATIVE A: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FF0000"/>
                </a:solidFill>
              </a:rPr>
              <a:t>sovvenzioni;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FF0000"/>
                </a:solidFill>
              </a:rPr>
              <a:t>sussidi;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FF0000"/>
                </a:solidFill>
              </a:rPr>
              <a:t>vantaggi;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FF0000"/>
                </a:solidFill>
              </a:rPr>
              <a:t>contributi;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FF0000"/>
                </a:solidFill>
              </a:rPr>
              <a:t>aiuti in denaro o in natura.</a:t>
            </a:r>
          </a:p>
          <a:p>
            <a:pPr algn="ctr"/>
            <a:endParaRPr lang="it-IT" b="1" dirty="0">
              <a:solidFill>
                <a:srgbClr val="002060"/>
              </a:solidFill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</a:rPr>
              <a:t>NON AVENTI CARATTERE GENERALE E PRIVI DI NATURA CORRISPETTIVA, RETRIBUTIVA O RISARCITORIA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572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PUBBLICITA’ AIUTI E SOVVENZIONI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799705"/>
            <a:ext cx="7704198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OGGETTO DELLA PUBBLICAZIONE: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EFFETTIVAMENTE EROGATI DA:</a:t>
            </a:r>
          </a:p>
          <a:p>
            <a:r>
              <a:rPr lang="it-IT" dirty="0">
                <a:solidFill>
                  <a:srgbClr val="FF0000"/>
                </a:solidFill>
              </a:rPr>
              <a:t>TUTTE LE AMMINISTRAZIONI DELLO STATO, COMPRESI:</a:t>
            </a:r>
          </a:p>
          <a:p>
            <a:pPr marL="285750" indent="-285750">
              <a:buFontTx/>
              <a:buChar char="-"/>
            </a:pPr>
            <a:r>
              <a:rPr lang="it-IT" dirty="0"/>
              <a:t>Istituti e scuole di ogni ordine e grado;</a:t>
            </a:r>
          </a:p>
          <a:p>
            <a:pPr marL="285750" indent="-285750">
              <a:buFontTx/>
              <a:buChar char="-"/>
            </a:pPr>
            <a:r>
              <a:rPr lang="it-IT" dirty="0"/>
              <a:t>Aziende ed amministrazioni dello Stato;</a:t>
            </a:r>
          </a:p>
          <a:p>
            <a:pPr marL="285750" indent="-285750">
              <a:buFontTx/>
              <a:buChar char="-"/>
            </a:pPr>
            <a:r>
              <a:rPr lang="it-IT" dirty="0"/>
              <a:t>Regioni;</a:t>
            </a:r>
          </a:p>
          <a:p>
            <a:pPr marL="285750" indent="-285750">
              <a:buFontTx/>
              <a:buChar char="-"/>
            </a:pPr>
            <a:r>
              <a:rPr lang="it-IT" dirty="0"/>
              <a:t>Province;</a:t>
            </a:r>
          </a:p>
          <a:p>
            <a:pPr marL="285750" indent="-285750">
              <a:buFontTx/>
              <a:buChar char="-"/>
            </a:pPr>
            <a:r>
              <a:rPr lang="it-IT" dirty="0"/>
              <a:t>Comuni;</a:t>
            </a:r>
          </a:p>
          <a:p>
            <a:pPr marL="285750" indent="-285750">
              <a:buFontTx/>
              <a:buChar char="-"/>
            </a:pPr>
            <a:r>
              <a:rPr lang="it-IT" dirty="0" err="1"/>
              <a:t>Comunita’</a:t>
            </a:r>
            <a:r>
              <a:rPr lang="it-IT" dirty="0"/>
              <a:t> montane e loro consorzi e associazioni;</a:t>
            </a:r>
          </a:p>
          <a:p>
            <a:pPr marL="285750" indent="-285750">
              <a:buFontTx/>
              <a:buChar char="-"/>
            </a:pPr>
            <a:r>
              <a:rPr lang="it-IT" dirty="0"/>
              <a:t>Istituzioni universitarie;</a:t>
            </a:r>
          </a:p>
          <a:p>
            <a:pPr marL="285750" indent="-285750">
              <a:buFontTx/>
              <a:buChar char="-"/>
            </a:pPr>
            <a:r>
              <a:rPr lang="it-IT" dirty="0"/>
              <a:t>Istituti autonomi case popolari;</a:t>
            </a:r>
          </a:p>
          <a:p>
            <a:pPr marL="285750" indent="-285750">
              <a:buFontTx/>
              <a:buChar char="-"/>
            </a:pPr>
            <a:r>
              <a:rPr lang="it-IT" dirty="0"/>
              <a:t>Camere di commercio;</a:t>
            </a:r>
          </a:p>
          <a:p>
            <a:pPr marL="285750" indent="-285750">
              <a:buFontTx/>
              <a:buChar char="-"/>
            </a:pPr>
            <a:r>
              <a:rPr lang="it-IT" dirty="0"/>
              <a:t>Enti pubblici non economici nazionali, regionali e locali;</a:t>
            </a:r>
          </a:p>
          <a:p>
            <a:pPr marL="285750" indent="-285750">
              <a:buFontTx/>
              <a:buChar char="-"/>
            </a:pPr>
            <a:r>
              <a:rPr lang="it-IT" dirty="0"/>
              <a:t>Amministrazioni, aziende e gli enti del servizio sanitario nazionale;</a:t>
            </a:r>
          </a:p>
          <a:p>
            <a:pPr marL="285750" indent="-285750">
              <a:buFontTx/>
              <a:buChar char="-"/>
            </a:pPr>
            <a:r>
              <a:rPr lang="it-IT" dirty="0"/>
              <a:t>Agenzie di cui al decreto legislativo 30 luglio 1999 n. 300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600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PUBBLICITA’ AIUTI E SOVVENZIONI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1630704"/>
            <a:ext cx="770419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OGGETTO DELLA PUBBLICAZIONE: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EFFETTIVAMENTE EROGATI DA:</a:t>
            </a:r>
          </a:p>
          <a:p>
            <a:r>
              <a:rPr lang="it-IT" dirty="0">
                <a:solidFill>
                  <a:srgbClr val="FF0000"/>
                </a:solidFill>
              </a:rPr>
              <a:t>SOGGETTI DI CUI ALL’ART. 2-BIS DEL D.LGS. N. 33/2013:</a:t>
            </a:r>
          </a:p>
          <a:p>
            <a:pPr marL="285750" indent="-285750">
              <a:buFontTx/>
              <a:buChar char="-"/>
            </a:pPr>
            <a:r>
              <a:rPr lang="it-IT" dirty="0"/>
              <a:t>Enti pubblici economici e ordini professionali;</a:t>
            </a:r>
          </a:p>
          <a:p>
            <a:pPr marL="285750" indent="-285750">
              <a:buFontTx/>
              <a:buChar char="-"/>
            </a:pPr>
            <a:r>
              <a:rPr lang="it-IT" dirty="0"/>
              <a:t>Società a controllo pubblico;</a:t>
            </a:r>
          </a:p>
          <a:p>
            <a:pPr marL="285750" indent="-285750">
              <a:buFontTx/>
              <a:buChar char="-"/>
            </a:pPr>
            <a:r>
              <a:rPr lang="it-IT" dirty="0"/>
              <a:t>Associazioni, fondazioni ed enti di diritto privato con bilancio superiore a 500.000 euro finanziati in modo maggioritario per almeno due esercizi su tre da pubbliche amministrazioni e in cui la totalità dei titolari o componenti dell’organo di amministrazione sia designato da pubbliche amministrazioni.</a:t>
            </a:r>
          </a:p>
          <a:p>
            <a:pPr marL="285750" indent="-285750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750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PUBBLICITA’ AIUTI E SOVVENZIONI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799712"/>
            <a:ext cx="7704198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OGGETTO DELLA PUBBLICAZIONE: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FF0000"/>
                </a:solidFill>
              </a:rPr>
              <a:t>SONO ESCLUSI DALLA DISCIPLINA:</a:t>
            </a:r>
          </a:p>
          <a:p>
            <a:pPr marL="285750" indent="-285750">
              <a:buFontTx/>
              <a:buChar char="-"/>
            </a:pPr>
            <a:r>
              <a:rPr lang="it-IT" dirty="0"/>
              <a:t>i vantaggi ricevuti dal beneficiario sulla base di un regime generale (agevolazioni fiscali, contributi che vengono dati a tutti i soggetti che soddisfano determinate condizioni), esempio:</a:t>
            </a:r>
          </a:p>
          <a:p>
            <a:r>
              <a:rPr lang="it-IT" dirty="0"/>
              <a:t>	- contributi a fondo perduto erogati dall’Amministrazione 		   Finanziaria a causa del Covid-19;</a:t>
            </a:r>
          </a:p>
          <a:p>
            <a:r>
              <a:rPr lang="it-IT" dirty="0"/>
              <a:t>	-  i crediti d’imposta relativi al comparto transizione 4.0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Le attribuzioni che costituiscono un corrispettivo per una prestazione svolta, ad esempio le tariffe omnicomprensive e quelle incentivanti erogate dal GSE, comunque riconducibili al novero delle prestazioni eseguite sulla base di un obbligo contrattuale;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La retribuzione per un incarico ricevuto;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Le retribuzioni che sono dovute a titolo di risarcimento.</a:t>
            </a:r>
          </a:p>
        </p:txBody>
      </p:sp>
    </p:spTree>
    <p:extLst>
      <p:ext uri="{BB962C8B-B14F-4D97-AF65-F5344CB8AC3E}">
        <p14:creationId xmlns:p14="http://schemas.microsoft.com/office/powerpoint/2010/main" val="39339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PUBBLICITA’ AIUTI E SOVVENZIONI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4 maggio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01" y="938217"/>
            <a:ext cx="7704198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OGGETTO DELLA PUBBLICAZIONE: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FF0000"/>
                </a:solidFill>
              </a:rPr>
              <a:t>NOTA BENE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dirty="0"/>
              <a:t>gli </a:t>
            </a:r>
            <a:r>
              <a:rPr lang="it-IT" dirty="0">
                <a:solidFill>
                  <a:srgbClr val="FF0000"/>
                </a:solidFill>
              </a:rPr>
              <a:t>aiuti di Stato </a:t>
            </a:r>
            <a:r>
              <a:rPr lang="it-IT" dirty="0"/>
              <a:t>e gli </a:t>
            </a:r>
            <a:r>
              <a:rPr lang="it-IT" dirty="0">
                <a:solidFill>
                  <a:srgbClr val="FF0000"/>
                </a:solidFill>
              </a:rPr>
              <a:t>aiuti de </a:t>
            </a:r>
            <a:r>
              <a:rPr lang="it-IT" dirty="0" err="1">
                <a:solidFill>
                  <a:srgbClr val="FF0000"/>
                </a:solidFill>
              </a:rPr>
              <a:t>minimis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contenuti nel RNA a seguito loro registrazione nel suddetto portale, con conseguente pubblicazione nella sezione trasparenza prevista dal sito internet istituzionale, operata dai soggetti che concedono o gestiscono gli aiuti medesimi</a:t>
            </a:r>
          </a:p>
          <a:p>
            <a:pPr marL="285750" indent="-285750">
              <a:buFontTx/>
              <a:buChar char="-"/>
            </a:pPr>
            <a:endParaRPr lang="it-IT" b="1" dirty="0">
              <a:solidFill>
                <a:srgbClr val="FF0000"/>
              </a:solidFill>
            </a:endParaRP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SOSTITUTISCE GLI OBBLIGHI DI PUBBLICAZIONE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 POSTI A CARICO DEI SOGGETTI BENEFICIARI</a:t>
            </a: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b="1" dirty="0">
                <a:solidFill>
                  <a:srgbClr val="002060"/>
                </a:solidFill>
              </a:rPr>
              <a:t>a condizione che venga dichiarata l’esistenza dei predetti aiuti nella nota integrativa del bilancio oppure, come evidenziato nelle precedenti slide, sul proprio sito internet o sul portale delle associazioni di categoria di appartenenza.</a:t>
            </a:r>
          </a:p>
        </p:txBody>
      </p:sp>
    </p:spTree>
    <p:extLst>
      <p:ext uri="{BB962C8B-B14F-4D97-AF65-F5344CB8AC3E}">
        <p14:creationId xmlns:p14="http://schemas.microsoft.com/office/powerpoint/2010/main" val="383316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13945</TotalTime>
  <Words>1507</Words>
  <Application>Microsoft Office PowerPoint</Application>
  <PresentationFormat>Presentazione su schermo (4:3)</PresentationFormat>
  <Paragraphs>300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Calibri</vt:lpstr>
      <vt:lpstr>Georgia</vt:lpstr>
      <vt:lpstr>Trebuchet MS</vt:lpstr>
      <vt:lpstr>Elica</vt:lpstr>
      <vt:lpstr>Presentazione standard di PowerPoint</vt:lpstr>
      <vt:lpstr>PUBBLICITA’ AIUTI E SOVVENZIONI 2022</vt:lpstr>
      <vt:lpstr>PUBBLICITA’ AIUTI E SOVVENZIONI 2022</vt:lpstr>
      <vt:lpstr>PUBBLICITA’ AIUTI E SOVVENZIONI 2022</vt:lpstr>
      <vt:lpstr>PUBBLICITA’ AIUTI E SOVVENZIONI 2022</vt:lpstr>
      <vt:lpstr>PUBBLICITA’ AIUTI E SOVVENZIONI 2022</vt:lpstr>
      <vt:lpstr>PUBBLICITA’ AIUTI E SOVVENZIONI 2022</vt:lpstr>
      <vt:lpstr>PUBBLICITA’ AIUTI E SOVVENZIONI 2022</vt:lpstr>
      <vt:lpstr>PUBBLICITA’ AIUTI E SOVVENZIONI 2022</vt:lpstr>
      <vt:lpstr>PUBBLICITA’ AIUTI E SOVVENZIONI 2022</vt:lpstr>
      <vt:lpstr>PUBBLICITA’ AIUTI E SOVVENZIONI 2022</vt:lpstr>
      <vt:lpstr>PUBBLICITA’ AIUTI E SOVVENZIONI 2022</vt:lpstr>
      <vt:lpstr>PUBBLICITA’ AIUTI E SOVVENZIONI 2022</vt:lpstr>
      <vt:lpstr>BILANCIO 2022</vt:lpstr>
      <vt:lpstr>BILANCIO 2022</vt:lpstr>
      <vt:lpstr>BILANCIO 2022</vt:lpstr>
      <vt:lpstr>BILANCIO 2022</vt:lpstr>
      <vt:lpstr>BILANCIO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PC91</dc:creator>
  <cp:lastModifiedBy>Massimo Fumagalli</cp:lastModifiedBy>
  <cp:revision>914</cp:revision>
  <cp:lastPrinted>2018-06-01T13:04:22Z</cp:lastPrinted>
  <dcterms:created xsi:type="dcterms:W3CDTF">2015-11-19T10:08:18Z</dcterms:created>
  <dcterms:modified xsi:type="dcterms:W3CDTF">2023-04-28T08:36:09Z</dcterms:modified>
</cp:coreProperties>
</file>