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ADC25-7FB6-4ECB-944F-9EF7C16EF988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9B1F-F77C-4ECD-8051-3A9EAF9F1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94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89B-7119-4068-B038-9C695376132C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85F-BB39-4381-9026-8D3D35A07148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AF9-D71D-453C-98A1-D46B6D96283E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C01-1169-4D7D-9BC8-D2429933179C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815F-A89D-4107-B011-CA900C11814A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A769-75A2-4B60-8104-0E07B2DE9901}" type="datetime1">
              <a:rPr lang="it-IT" smtClean="0"/>
              <a:t>03/03/2023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B88-C444-4D84-A526-9D62865AEA30}" type="datetime1">
              <a:rPr lang="it-IT" smtClean="0"/>
              <a:t>03/03/2023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C1F-B6A0-4E95-BE33-4409DA8E35CA}" type="datetime1">
              <a:rPr lang="it-IT" smtClean="0"/>
              <a:t>03/03/2023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08-4C5F-456A-9A36-CB12738B7A79}" type="datetime1">
              <a:rPr lang="it-IT" smtClean="0"/>
              <a:t>03/03/2023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B261-49FA-4127-8290-4E4E9CE58749}" type="datetime1">
              <a:rPr lang="it-IT" smtClean="0"/>
              <a:t>03/03/2023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BDFE-9FEB-499E-B85F-DC5991265325}" type="datetime1">
              <a:rPr lang="it-IT" smtClean="0"/>
              <a:t>03/03/2023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87A62-26EF-44F3-82CF-3E4FB702AEF3}" type="datetime1">
              <a:rPr lang="it-IT" smtClean="0"/>
              <a:t>03/03/2023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endParaRPr lang="it-IT" sz="2400" dirty="0">
              <a:solidFill>
                <a:srgbClr val="24357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/>
          </a:p>
          <a:p>
            <a:pPr algn="just"/>
            <a:endParaRPr lang="it-IT" sz="1400" b="1" dirty="0"/>
          </a:p>
          <a:p>
            <a:r>
              <a:rPr lang="it-IT" sz="1400" b="1" dirty="0"/>
              <a:t>										</a:t>
            </a:r>
          </a:p>
          <a:p>
            <a:pPr algn="ctr"/>
            <a:endParaRPr lang="it-IT" sz="1400" b="1" dirty="0"/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4800" b="1" i="1" dirty="0">
                <a:solidFill>
                  <a:srgbClr val="0070C0"/>
                </a:solidFill>
              </a:rPr>
              <a:t>WEBINAR FISCALE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243572"/>
                </a:solidFill>
              </a:rPr>
              <a:t>APPROFONDIMENTI, SCADENZE ED OPPORTUNITA’ IMMINENTI</a:t>
            </a:r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076691"/>
            <a:ext cx="770419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ENTRO IL </a:t>
            </a:r>
            <a:r>
              <a:rPr lang="it-IT" b="1" dirty="0">
                <a:solidFill>
                  <a:srgbClr val="FF0000"/>
                </a:solidFill>
              </a:rPr>
              <a:t>16 MARZO 2023 </a:t>
            </a:r>
            <a:r>
              <a:rPr lang="it-IT" b="1" dirty="0">
                <a:solidFill>
                  <a:srgbClr val="002060"/>
                </a:solidFill>
              </a:rPr>
              <a:t>(SALVO PROROGHE)</a:t>
            </a:r>
          </a:p>
          <a:p>
            <a:endParaRPr lang="it-IT" dirty="0"/>
          </a:p>
          <a:p>
            <a:r>
              <a:rPr lang="it-IT" b="1" dirty="0">
                <a:solidFill>
                  <a:srgbClr val="002060"/>
                </a:solidFill>
              </a:rPr>
              <a:t>I BENEFICIARI DEI CREDITI D’IMPOSTA ENERGETICI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ENERGIA ELETTRICA/ GAS NATURALE </a:t>
            </a:r>
            <a:r>
              <a:rPr lang="it-IT" b="1" dirty="0">
                <a:solidFill>
                  <a:srgbClr val="002060"/>
                </a:solidFill>
              </a:rPr>
              <a:t>RELATIVI AL 3° E 4° TRIMESTRE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ACQUISTO CARBURANTE RELATIVO AL 4° TRIMESTRE 2022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DEVONO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COMUNICARE</a:t>
            </a:r>
            <a:r>
              <a:rPr lang="it-IT" b="1" dirty="0">
                <a:solidFill>
                  <a:srgbClr val="002060"/>
                </a:solidFill>
              </a:rPr>
              <a:t> ALL’AGENZIA DELLE ENTRATE </a:t>
            </a:r>
            <a:r>
              <a:rPr lang="it-IT" b="1" dirty="0">
                <a:solidFill>
                  <a:srgbClr val="FF0000"/>
                </a:solidFill>
              </a:rPr>
              <a:t>IL CREDITO MATURATO NEL 2022, </a:t>
            </a:r>
            <a:r>
              <a:rPr lang="it-IT" b="1" dirty="0">
                <a:solidFill>
                  <a:srgbClr val="002060"/>
                </a:solidFill>
              </a:rPr>
              <a:t>A PENA DI DECADENZA DEL DIRITTO ALLA FRUIZIONE DEL CREDITO RESIDUO DAL 17 MARZO 2023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39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769191"/>
            <a:ext cx="770419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TERMINI UTILIZZO COMPENSAZIONE CREDITI D’IMPOSTA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ENERGIA ELETTRICA/GAS NATURALE</a:t>
            </a:r>
            <a:r>
              <a:rPr lang="it-IT" b="1" dirty="0">
                <a:solidFill>
                  <a:srgbClr val="002060"/>
                </a:solidFill>
              </a:rPr>
              <a:t>		entro il</a:t>
            </a:r>
          </a:p>
          <a:p>
            <a:r>
              <a:rPr lang="it-IT" b="1" dirty="0">
                <a:solidFill>
                  <a:srgbClr val="002060"/>
                </a:solidFill>
              </a:rPr>
              <a:t>relativi al 3°e 4° trimestre 2022			</a:t>
            </a:r>
            <a:r>
              <a:rPr lang="it-IT" b="1" dirty="0">
                <a:solidFill>
                  <a:srgbClr val="FF0000"/>
                </a:solidFill>
              </a:rPr>
              <a:t>30.9.2023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A favore delle imprese esercenti			</a:t>
            </a:r>
          </a:p>
          <a:p>
            <a:r>
              <a:rPr lang="it-IT" b="1" dirty="0">
                <a:solidFill>
                  <a:srgbClr val="002060"/>
                </a:solidFill>
              </a:rPr>
              <a:t>attività agricola/della pesca per			entro il</a:t>
            </a:r>
          </a:p>
          <a:p>
            <a:r>
              <a:rPr lang="it-IT" b="1" dirty="0">
                <a:solidFill>
                  <a:srgbClr val="002060"/>
                </a:solidFill>
              </a:rPr>
              <a:t>acquisto carburante relativo al 3°			30.6.2023</a:t>
            </a:r>
          </a:p>
          <a:p>
            <a:r>
              <a:rPr lang="it-IT" b="1" dirty="0">
                <a:solidFill>
                  <a:srgbClr val="002060"/>
                </a:solidFill>
              </a:rPr>
              <a:t>e 4° trimestre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87D0E1D0-8D2F-53CC-F1FF-78956E837FF3}"/>
              </a:ext>
            </a:extLst>
          </p:cNvPr>
          <p:cNvSpPr/>
          <p:nvPr/>
        </p:nvSpPr>
        <p:spPr>
          <a:xfrm>
            <a:off x="5074713" y="256490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44DA6260-FDF8-DBD5-B005-FF7F082A1439}"/>
              </a:ext>
            </a:extLst>
          </p:cNvPr>
          <p:cNvSpPr/>
          <p:nvPr/>
        </p:nvSpPr>
        <p:spPr>
          <a:xfrm>
            <a:off x="5074713" y="353108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0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769194"/>
            <a:ext cx="770419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CREDITO D’IMPOSTA NON ANCORA COMPENSATO AL 16 MARZO 2023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INVIO COMUNICAZIONE ALL’AGENZIA DELLE ENTRATE</a:t>
            </a: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 ENTRO IL 16 MARZO 2023</a:t>
            </a: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 CON INDICAZIONE DELL’IMPORTO DEL CREDITO MATURATO (SPETTANTE)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AC9826C2-4BFB-630C-A936-314BBFB3B111}"/>
              </a:ext>
            </a:extLst>
          </p:cNvPr>
          <p:cNvSpPr/>
          <p:nvPr/>
        </p:nvSpPr>
        <p:spPr>
          <a:xfrm>
            <a:off x="4211960" y="2204864"/>
            <a:ext cx="360040" cy="562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2046194"/>
            <a:ext cx="770419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MANCATA COMUNICAZIONE ENTRO IL 16 MARZO 2023</a:t>
            </a: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DEL CREDITO MATURATO (SPETTANTE)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DECADENZA </a:t>
            </a:r>
            <a:r>
              <a:rPr lang="it-IT" b="1" dirty="0">
                <a:solidFill>
                  <a:srgbClr val="002060"/>
                </a:solidFill>
              </a:rPr>
              <a:t>UTILIZZO CREDITO RESIDUO </a:t>
            </a:r>
            <a:r>
              <a:rPr lang="it-IT" b="1" dirty="0">
                <a:solidFill>
                  <a:srgbClr val="FF0000"/>
                </a:solidFill>
              </a:rPr>
              <a:t>DAL 17 MARZO 2023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AC9826C2-4BFB-630C-A936-314BBFB3B111}"/>
              </a:ext>
            </a:extLst>
          </p:cNvPr>
          <p:cNvSpPr/>
          <p:nvPr/>
        </p:nvSpPr>
        <p:spPr>
          <a:xfrm>
            <a:off x="4211960" y="2832652"/>
            <a:ext cx="360040" cy="562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6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492200"/>
            <a:ext cx="77041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ESEMPIO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CREDITO ENERGETICO 3° TRIMESTRE 2022 PARI A 5.000 EURO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UTILIZZO IN COMPENSAZIONE SINO AL 16.3.2023 1.500 EURO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PRESENTARE</a:t>
            </a:r>
            <a:r>
              <a:rPr lang="it-IT" b="1" dirty="0">
                <a:solidFill>
                  <a:srgbClr val="002060"/>
                </a:solidFill>
              </a:rPr>
              <a:t> COMUNICAZIONE CON INDICAZIONE DEL CREDITO MATURATO (5.000 EURO)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ALTRIMENTI</a:t>
            </a:r>
            <a:r>
              <a:rPr lang="it-IT" b="1" dirty="0">
                <a:solidFill>
                  <a:srgbClr val="002060"/>
                </a:solidFill>
              </a:rPr>
              <a:t> PERDITA DEL CREDITO RESIDUO DA UTILIZZARE IN COMPENSAZIONE DAL 17.3.2023 PER EURO 3.500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8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769202"/>
            <a:ext cx="770419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REGOLA FONDAMENTALE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LA COMUNICAZIONE NON DEVE ESSERE E NON PUO’ ESSERE INVIATA NEL CASO IN CUI IL BENEFICIARIO ABBIA: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INTERAMENTE UTILIZZATO </a:t>
            </a:r>
            <a:r>
              <a:rPr lang="it-IT" b="1" dirty="0">
                <a:solidFill>
                  <a:srgbClr val="002060"/>
                </a:solidFill>
              </a:rPr>
              <a:t>IL CREDITO IN COMPENSAZIONE MEDIANTE MOD. F24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GIA’ COMUNICATO ALL’AGENZIA DELLE ENTRATE LA CESSIONE DEL CREDITO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79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COMUNICAZIONE DEI CREDITI D’IMPOSTA ENERGETICI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7 marzo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076710"/>
            <a:ext cx="770419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CREDITI D’IMPOSTA RESIDUI DA INDICARE NEL QUADRO «A «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6402FB9-179E-9E41-8C9C-007B8E52A8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735" t="13614" r="23028" b="13470"/>
          <a:stretch/>
        </p:blipFill>
        <p:spPr>
          <a:xfrm>
            <a:off x="251521" y="1738312"/>
            <a:ext cx="8602120" cy="4210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51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13410</TotalTime>
  <Words>376</Words>
  <Application>Microsoft Office PowerPoint</Application>
  <PresentationFormat>Presentazione su schermo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Georgia</vt:lpstr>
      <vt:lpstr>Trebuchet MS</vt:lpstr>
      <vt:lpstr>Elica</vt:lpstr>
      <vt:lpstr>Presentazione standard di PowerPoint</vt:lpstr>
      <vt:lpstr>LA COMUNICAZIONE DEI CREDITI D’IMPOSTA ENERGETICI 2022</vt:lpstr>
      <vt:lpstr>LA COMUNICAZIONE DEI CREDITI D’IMPOSTA ENERGETICI 2022</vt:lpstr>
      <vt:lpstr>LA COMUNICAZIONE DEI CREDITI D’IMPOSTA ENERGETICI 2022</vt:lpstr>
      <vt:lpstr>LA COMUNICAZIONE DEI CREDITI D’IMPOSTA ENERGETICI 2022</vt:lpstr>
      <vt:lpstr>LA COMUNICAZIONE DEI CREDITI D’IMPOSTA ENERGETICI 2022</vt:lpstr>
      <vt:lpstr>LA COMUNICAZIONE DEI CREDITI D’IMPOSTA ENERGETICI 2022</vt:lpstr>
      <vt:lpstr>LA COMUNICAZIONE DEI CREDITI D’IMPOSTA ENERGETICI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PC91</dc:creator>
  <cp:lastModifiedBy>Massimo Fumagalli</cp:lastModifiedBy>
  <cp:revision>899</cp:revision>
  <cp:lastPrinted>2018-06-01T13:04:22Z</cp:lastPrinted>
  <dcterms:created xsi:type="dcterms:W3CDTF">2015-11-19T10:08:18Z</dcterms:created>
  <dcterms:modified xsi:type="dcterms:W3CDTF">2023-03-03T14:57:40Z</dcterms:modified>
</cp:coreProperties>
</file>