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84" r:id="rId2"/>
    <p:sldId id="286" r:id="rId3"/>
    <p:sldId id="295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6" r:id="rId13"/>
    <p:sldId id="297" r:id="rId14"/>
    <p:sldId id="298" r:id="rId15"/>
    <p:sldId id="299" r:id="rId16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374" autoAdjust="0"/>
  </p:normalViewPr>
  <p:slideViewPr>
    <p:cSldViewPr>
      <p:cViewPr varScale="1">
        <p:scale>
          <a:sx n="114" d="100"/>
          <a:sy n="114" d="100"/>
        </p:scale>
        <p:origin x="152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401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AADC25-7FB6-4ECB-944F-9EF7C16EF988}" type="datetimeFigureOut">
              <a:rPr lang="it-IT" smtClean="0"/>
              <a:t>10/02/2023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09B1F-F77C-4ECD-8051-3A9EAF9F1C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8949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889B-7119-4068-B038-9C695376132C}" type="datetime1">
              <a:rPr lang="it-IT" smtClean="0"/>
              <a:t>10/02/2023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D85F-BB39-4381-9026-8D3D35A07148}" type="datetime1">
              <a:rPr lang="it-IT" smtClean="0"/>
              <a:t>10/02/2023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6AF9-D71D-453C-98A1-D46B6D96283E}" type="datetime1">
              <a:rPr lang="it-IT" smtClean="0"/>
              <a:t>10/02/2023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DC01-1169-4D7D-9BC8-D2429933179C}" type="datetime1">
              <a:rPr lang="it-IT" smtClean="0"/>
              <a:t>10/02/2023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448" y="0"/>
            <a:ext cx="539552" cy="365125"/>
          </a:xfr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815F-A89D-4107-B011-CA900C11814A}" type="datetime1">
              <a:rPr lang="it-IT" smtClean="0"/>
              <a:t>10/02/2023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A769-75A2-4B60-8104-0E07B2DE9901}" type="datetime1">
              <a:rPr lang="it-IT" smtClean="0"/>
              <a:t>10/02/2023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4B88-C444-4D84-A526-9D62865AEA30}" type="datetime1">
              <a:rPr lang="it-IT" smtClean="0"/>
              <a:t>10/02/2023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3C1F-B6A0-4E95-BE33-4409DA8E35CA}" type="datetime1">
              <a:rPr lang="it-IT" smtClean="0"/>
              <a:t>10/02/2023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F7308-4C5F-456A-9A36-CB12738B7A79}" type="datetime1">
              <a:rPr lang="it-IT" smtClean="0"/>
              <a:t>10/02/2023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B261-49FA-4127-8290-4E4E9CE58749}" type="datetime1">
              <a:rPr lang="it-IT" smtClean="0"/>
              <a:t>10/02/2023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DBDFE-9FEB-499E-B85F-DC5991265325}" type="datetime1">
              <a:rPr lang="it-IT" smtClean="0"/>
              <a:t>10/02/2023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F687A62-26EF-44F3-82CF-3E4FB702AEF3}" type="datetime1">
              <a:rPr lang="it-IT" smtClean="0"/>
              <a:t>10/02/2023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endParaRPr lang="it-IT" sz="2400" dirty="0">
              <a:solidFill>
                <a:srgbClr val="243572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14 febbraio 2023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79512" y="858035"/>
            <a:ext cx="878497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b="1" dirty="0"/>
          </a:p>
          <a:p>
            <a:pPr algn="just"/>
            <a:endParaRPr lang="it-IT" sz="1400" b="1" dirty="0"/>
          </a:p>
          <a:p>
            <a:r>
              <a:rPr lang="it-IT" sz="1400" b="1" dirty="0"/>
              <a:t>										</a:t>
            </a:r>
          </a:p>
          <a:p>
            <a:pPr algn="ctr"/>
            <a:endParaRPr lang="it-IT" sz="1400" b="1" dirty="0"/>
          </a:p>
          <a:p>
            <a:pPr algn="ctr"/>
            <a:endParaRPr lang="it-IT" b="1" dirty="0">
              <a:solidFill>
                <a:srgbClr val="FF0000"/>
              </a:solidFill>
            </a:endParaRPr>
          </a:p>
          <a:p>
            <a:pPr algn="ctr"/>
            <a:r>
              <a:rPr lang="it-IT" sz="4800" b="1" i="1" dirty="0">
                <a:solidFill>
                  <a:srgbClr val="0070C0"/>
                </a:solidFill>
              </a:rPr>
              <a:t>WEBINAR FISCALE</a:t>
            </a:r>
          </a:p>
          <a:p>
            <a:pPr algn="ctr"/>
            <a:endParaRPr lang="it-IT" b="1" dirty="0">
              <a:solidFill>
                <a:srgbClr val="FF0000"/>
              </a:solidFill>
            </a:endParaRPr>
          </a:p>
          <a:p>
            <a:pPr algn="ctr"/>
            <a:r>
              <a:rPr lang="it-IT" sz="3200" b="1" dirty="0">
                <a:solidFill>
                  <a:srgbClr val="243572"/>
                </a:solidFill>
              </a:rPr>
              <a:t>APPROFONDIMENTI, SCADENZE ED OPPORTUNITA’ IMMINENTI</a:t>
            </a:r>
            <a:endParaRPr lang="it-IT" sz="3200" b="1" dirty="0">
              <a:solidFill>
                <a:srgbClr val="FF0000"/>
              </a:solidFill>
            </a:endParaRPr>
          </a:p>
          <a:p>
            <a:pPr algn="ctr"/>
            <a:endParaRPr lang="it-IT" b="1" dirty="0">
              <a:solidFill>
                <a:srgbClr val="FF0000"/>
              </a:solidFill>
            </a:endParaRPr>
          </a:p>
          <a:p>
            <a:pPr algn="ctr"/>
            <a:endParaRPr lang="it-IT" b="1" dirty="0">
              <a:solidFill>
                <a:srgbClr val="FF0000"/>
              </a:solidFill>
            </a:endParaRPr>
          </a:p>
          <a:p>
            <a:pPr algn="ctr"/>
            <a:endParaRPr lang="it-IT" b="1" dirty="0">
              <a:solidFill>
                <a:srgbClr val="FF0000"/>
              </a:solidFill>
            </a:endParaRPr>
          </a:p>
          <a:p>
            <a:pPr algn="ctr"/>
            <a:endParaRPr lang="it-IT" b="1" dirty="0">
              <a:solidFill>
                <a:srgbClr val="FF0000"/>
              </a:solidFill>
            </a:endParaRPr>
          </a:p>
          <a:p>
            <a:pPr algn="ctr"/>
            <a:endParaRPr lang="it-IT" b="1" dirty="0">
              <a:solidFill>
                <a:srgbClr val="FF0000"/>
              </a:solidFill>
            </a:endParaRPr>
          </a:p>
          <a:p>
            <a:pPr algn="ctr"/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802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L’UTILIZZO DEL CREDITO IVA 2022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14 febbraio 2023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61764" y="612844"/>
            <a:ext cx="87849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DICHIARAZIONE ANNUALE IVA A CREDITO</a:t>
            </a:r>
          </a:p>
          <a:p>
            <a:pPr algn="just"/>
            <a:endParaRPr lang="it-IT" b="1" dirty="0">
              <a:solidFill>
                <a:srgbClr val="FF0000"/>
              </a:solidFill>
            </a:endParaRPr>
          </a:p>
          <a:p>
            <a:pPr algn="just"/>
            <a:r>
              <a:rPr lang="it-IT" b="1" dirty="0">
                <a:solidFill>
                  <a:srgbClr val="0070C0"/>
                </a:solidFill>
              </a:rPr>
              <a:t>SOSPENSIONE DEL MOD. F24</a:t>
            </a:r>
          </a:p>
          <a:p>
            <a:pPr algn="just"/>
            <a:endParaRPr lang="it-IT" b="1" dirty="0">
              <a:solidFill>
                <a:srgbClr val="0070C0"/>
              </a:solidFill>
            </a:endParaRPr>
          </a:p>
          <a:p>
            <a:pPr algn="just"/>
            <a:r>
              <a:rPr lang="it-IT" b="1" dirty="0">
                <a:solidFill>
                  <a:srgbClr val="0070C0"/>
                </a:solidFill>
              </a:rPr>
              <a:t>L’AGENZIA DELLE ENTRATE PUO’ SOSPENDERE, FINO A 30 GIORNI, L’ESECUZIONE DEI MOD. F24 RELATIVI A </a:t>
            </a:r>
            <a:r>
              <a:rPr lang="it-IT" b="1" dirty="0">
                <a:solidFill>
                  <a:srgbClr val="FF0000"/>
                </a:solidFill>
              </a:rPr>
              <a:t>COMPENSAZIONI A RISCHIO </a:t>
            </a:r>
            <a:r>
              <a:rPr lang="it-IT" b="1" dirty="0">
                <a:solidFill>
                  <a:srgbClr val="0070C0"/>
                </a:solidFill>
              </a:rPr>
              <a:t>SULLA BASE DEI CRITERI DEFINITI DAL PROVVEDIMENTO 28 AGOSTO 2018, OSSIA:</a:t>
            </a:r>
          </a:p>
          <a:p>
            <a:pPr algn="just"/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70C0"/>
                </a:solidFill>
              </a:rPr>
              <a:t>Tipologia del debito pagato / credito compensato;</a:t>
            </a: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70C0"/>
                </a:solidFill>
              </a:rPr>
              <a:t>Coerenza dei dati indicati nel mod. F24;</a:t>
            </a: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70C0"/>
                </a:solidFill>
              </a:rPr>
              <a:t>Dati presenti nell’Anagrafe Tributaria / resi disponibili da altri Enti Pubblici, afferenti al soggetto indicato nel mod. F24;</a:t>
            </a: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70C0"/>
                </a:solidFill>
              </a:rPr>
              <a:t>Analoghe compensazioni effettuate in precedenza dal soggetto indicato nel mod. F24;</a:t>
            </a: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70C0"/>
                </a:solidFill>
              </a:rPr>
              <a:t>Pagamento di debiti iscritti a ruolo.</a:t>
            </a: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377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L’UTILIZZO DEL CREDITO IVA 2022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14 febbraio 2023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61764" y="612844"/>
            <a:ext cx="87849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DICHIARAZIONE ANNUALE IVA A CREDITO</a:t>
            </a:r>
          </a:p>
          <a:p>
            <a:pPr algn="just"/>
            <a:endParaRPr lang="it-IT" b="1" dirty="0">
              <a:solidFill>
                <a:srgbClr val="FF0000"/>
              </a:solidFill>
            </a:endParaRPr>
          </a:p>
          <a:p>
            <a:pPr algn="just"/>
            <a:r>
              <a:rPr lang="it-IT" b="1" dirty="0">
                <a:solidFill>
                  <a:srgbClr val="0070C0"/>
                </a:solidFill>
              </a:rPr>
              <a:t>SOSPENSIONE DEL MOD. F24</a:t>
            </a:r>
          </a:p>
          <a:p>
            <a:pPr algn="just"/>
            <a:endParaRPr lang="it-IT" b="1" dirty="0">
              <a:solidFill>
                <a:srgbClr val="0070C0"/>
              </a:solidFill>
            </a:endParaRPr>
          </a:p>
          <a:p>
            <a:pPr algn="just"/>
            <a:r>
              <a:rPr lang="it-IT" b="1" dirty="0">
                <a:solidFill>
                  <a:srgbClr val="0070C0"/>
                </a:solidFill>
              </a:rPr>
              <a:t>L’AGENZIA COMUNICA AL CONTRIBUENTE SE IL MOD. F24 E’ STATO SOSPESO CON </a:t>
            </a:r>
            <a:r>
              <a:rPr lang="it-IT" b="1" dirty="0">
                <a:solidFill>
                  <a:srgbClr val="FF0000"/>
                </a:solidFill>
              </a:rPr>
              <a:t>APPOSITA RICEVUTA </a:t>
            </a:r>
            <a:r>
              <a:rPr lang="it-IT" b="1" dirty="0">
                <a:solidFill>
                  <a:srgbClr val="0070C0"/>
                </a:solidFill>
              </a:rPr>
              <a:t>CONTENENTE ANCHE LA DATA IN CUI TERMINA IL PERIODO DI SOSPENSIONE</a:t>
            </a:r>
          </a:p>
          <a:p>
            <a:pPr algn="just"/>
            <a:endParaRPr lang="it-IT" b="1" dirty="0">
              <a:solidFill>
                <a:srgbClr val="0070C0"/>
              </a:solidFill>
            </a:endParaRPr>
          </a:p>
          <a:p>
            <a:pPr algn="just"/>
            <a:r>
              <a:rPr lang="it-IT" b="1" dirty="0">
                <a:solidFill>
                  <a:srgbClr val="0070C0"/>
                </a:solidFill>
              </a:rPr>
              <a:t>SE DALLE VERIFICHE LA COMPENSAZIONE E’ CONSIDERATA NON CORRETTA PER I MOTIVI DI CUI SOPRA, IL MOD. F24 SI CONSIDERA </a:t>
            </a:r>
            <a:r>
              <a:rPr lang="it-IT" b="1" dirty="0">
                <a:solidFill>
                  <a:srgbClr val="FF0000"/>
                </a:solidFill>
              </a:rPr>
              <a:t>NON ESEGUITO </a:t>
            </a:r>
            <a:r>
              <a:rPr lang="it-IT" b="1" dirty="0">
                <a:solidFill>
                  <a:srgbClr val="0070C0"/>
                </a:solidFill>
              </a:rPr>
              <a:t>E PERTANTO LA COMPENSAZIONE / VERSAMENTI SI CONSIDERANO COME NON EFFETTUATI.</a:t>
            </a: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51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LA STAMPA/CONSERVAZIONE DEI REGISTRI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14 febbraio 2023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61764" y="612844"/>
            <a:ext cx="894674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STAMPA/CONSERVAZIONE DEI REGISTRI CONTABILI</a:t>
            </a:r>
          </a:p>
          <a:p>
            <a:pPr algn="just"/>
            <a:endParaRPr lang="it-IT" b="1" dirty="0">
              <a:solidFill>
                <a:srgbClr val="FF0000"/>
              </a:solidFill>
            </a:endParaRPr>
          </a:p>
          <a:p>
            <a:pPr algn="just"/>
            <a:r>
              <a:rPr lang="it-IT" b="1" dirty="0">
                <a:solidFill>
                  <a:srgbClr val="0070C0"/>
                </a:solidFill>
              </a:rPr>
              <a:t>LA CONSERVAZIONE COME REGOLA GENERALE PUO’ AVVENIRE:</a:t>
            </a:r>
          </a:p>
          <a:p>
            <a:pPr algn="just"/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70C0"/>
                </a:solidFill>
              </a:rPr>
              <a:t>MODALITA’ TRADIZIONALE	         </a:t>
            </a:r>
            <a:r>
              <a:rPr lang="it-IT" b="1" dirty="0">
                <a:solidFill>
                  <a:srgbClr val="FF0000"/>
                </a:solidFill>
              </a:rPr>
              <a:t>STAMPA SU SUPPORTO CARTACEO</a:t>
            </a: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70C0"/>
                </a:solidFill>
              </a:rPr>
              <a:t>ELETTRONICAMENTE 		</a:t>
            </a:r>
            <a:r>
              <a:rPr lang="it-IT" b="1" dirty="0">
                <a:solidFill>
                  <a:srgbClr val="FF0000"/>
                </a:solidFill>
              </a:rPr>
              <a:t>SECONDO INDICAZIONI DEL D.M. 17.6.2014</a:t>
            </a: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FF0000"/>
              </a:solidFill>
            </a:endParaRPr>
          </a:p>
          <a:p>
            <a:pPr algn="just"/>
            <a:r>
              <a:rPr lang="it-IT" b="1" dirty="0">
                <a:solidFill>
                  <a:srgbClr val="FF0000"/>
                </a:solidFill>
              </a:rPr>
              <a:t>N.B. </a:t>
            </a:r>
          </a:p>
          <a:p>
            <a:pPr algn="just"/>
            <a:r>
              <a:rPr lang="it-IT" b="1" dirty="0">
                <a:solidFill>
                  <a:srgbClr val="002060"/>
                </a:solidFill>
              </a:rPr>
              <a:t>LE FATTURE ELETTRONICHE DEVONO ESSERE CONSERVATE ESCLUSIVAMENTE IN MODALITA’ ELETTRONICA (art. 39 Dpr 633/72)</a:t>
            </a:r>
          </a:p>
          <a:p>
            <a:pPr algn="just"/>
            <a:endParaRPr lang="it-IT" b="1" dirty="0">
              <a:solidFill>
                <a:srgbClr val="002060"/>
              </a:solidFill>
            </a:endParaRPr>
          </a:p>
          <a:p>
            <a:pPr algn="ctr"/>
            <a:r>
              <a:rPr lang="it-IT" b="1" dirty="0">
                <a:solidFill>
                  <a:srgbClr val="002060"/>
                </a:solidFill>
              </a:rPr>
              <a:t>STAMPA SU CARTA O CONSERVAZIONE ELETTRONICA</a:t>
            </a:r>
          </a:p>
          <a:p>
            <a:pPr algn="ctr"/>
            <a:r>
              <a:rPr lang="it-IT" b="1" dirty="0">
                <a:solidFill>
                  <a:srgbClr val="FF0000"/>
                </a:solidFill>
              </a:rPr>
              <a:t>DEVE AVVENIRE</a:t>
            </a:r>
          </a:p>
          <a:p>
            <a:pPr algn="ctr"/>
            <a:r>
              <a:rPr lang="it-IT" b="1" dirty="0">
                <a:solidFill>
                  <a:srgbClr val="002060"/>
                </a:solidFill>
              </a:rPr>
              <a:t>ENTRO 3 MESI DAL TERMINE DI PRESENTAZIONE DELLA DICHIARAZIONE DEI REDDITI</a:t>
            </a:r>
          </a:p>
          <a:p>
            <a:pPr algn="ctr"/>
            <a:endParaRPr lang="it-IT" b="1" dirty="0">
              <a:solidFill>
                <a:srgbClr val="FF0000"/>
              </a:solidFill>
            </a:endParaRPr>
          </a:p>
          <a:p>
            <a:r>
              <a:rPr lang="it-IT" b="1" dirty="0">
                <a:solidFill>
                  <a:srgbClr val="FF0000"/>
                </a:solidFill>
              </a:rPr>
              <a:t>PER L’ANNO SOLARE 2021 IL TERMINE SCADE IL 28 FEBBRAIO 2023</a:t>
            </a: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  <p:sp>
        <p:nvSpPr>
          <p:cNvPr id="3" name="Freccia a destra 2">
            <a:extLst>
              <a:ext uri="{FF2B5EF4-FFF2-40B4-BE49-F238E27FC236}">
                <a16:creationId xmlns:a16="http://schemas.microsoft.com/office/drawing/2014/main" id="{4D835F6B-77C0-22A5-7F79-3D04A3763EBE}"/>
              </a:ext>
            </a:extLst>
          </p:cNvPr>
          <p:cNvSpPr/>
          <p:nvPr/>
        </p:nvSpPr>
        <p:spPr>
          <a:xfrm>
            <a:off x="3347864" y="1844824"/>
            <a:ext cx="100811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a destra 5">
            <a:extLst>
              <a:ext uri="{FF2B5EF4-FFF2-40B4-BE49-F238E27FC236}">
                <a16:creationId xmlns:a16="http://schemas.microsoft.com/office/drawing/2014/main" id="{931393C9-D295-A74F-5FC6-E0D865A18254}"/>
              </a:ext>
            </a:extLst>
          </p:cNvPr>
          <p:cNvSpPr/>
          <p:nvPr/>
        </p:nvSpPr>
        <p:spPr>
          <a:xfrm>
            <a:off x="2843808" y="2400651"/>
            <a:ext cx="100811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548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LA STAMPA/CONSERVAZIONE DEI REGISTRI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14 febbraio 2023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61764" y="612844"/>
            <a:ext cx="894674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STAMPA/CONSERVAZIONE DEI REGISTRI CONTABILI</a:t>
            </a:r>
          </a:p>
          <a:p>
            <a:pPr algn="just"/>
            <a:endParaRPr lang="it-IT" b="1" dirty="0">
              <a:solidFill>
                <a:srgbClr val="FF0000"/>
              </a:solidFill>
            </a:endParaRPr>
          </a:p>
          <a:p>
            <a:pPr algn="just">
              <a:lnSpc>
                <a:spcPct val="200000"/>
              </a:lnSpc>
            </a:pPr>
            <a:r>
              <a:rPr lang="it-IT" b="1" dirty="0">
                <a:solidFill>
                  <a:srgbClr val="0070C0"/>
                </a:solidFill>
              </a:rPr>
              <a:t>IN BASE ALL’ART. 7 c. 4-quater del DL 357/94, come modificato dal DL 73/2022 (</a:t>
            </a:r>
            <a:r>
              <a:rPr lang="it-IT" b="1" dirty="0" err="1">
                <a:solidFill>
                  <a:srgbClr val="0070C0"/>
                </a:solidFill>
              </a:rPr>
              <a:t>conv</a:t>
            </a:r>
            <a:r>
              <a:rPr lang="it-IT" b="1" dirty="0">
                <a:solidFill>
                  <a:srgbClr val="0070C0"/>
                </a:solidFill>
              </a:rPr>
              <a:t>. L. 122/2022) A DECORRERE </a:t>
            </a:r>
            <a:r>
              <a:rPr lang="it-IT" b="1" dirty="0">
                <a:solidFill>
                  <a:srgbClr val="FF0000"/>
                </a:solidFill>
              </a:rPr>
              <a:t>DAL 20.8.2022</a:t>
            </a:r>
            <a:r>
              <a:rPr lang="it-IT" b="1" dirty="0">
                <a:solidFill>
                  <a:srgbClr val="0070C0"/>
                </a:solidFill>
              </a:rPr>
              <a:t>, LA </a:t>
            </a:r>
            <a:r>
              <a:rPr lang="it-IT" b="1" dirty="0">
                <a:solidFill>
                  <a:srgbClr val="FF0000"/>
                </a:solidFill>
              </a:rPr>
              <a:t>TENUTA</a:t>
            </a:r>
            <a:r>
              <a:rPr lang="it-IT" b="1" dirty="0">
                <a:solidFill>
                  <a:srgbClr val="0070C0"/>
                </a:solidFill>
              </a:rPr>
              <a:t> E LA </a:t>
            </a:r>
            <a:r>
              <a:rPr lang="it-IT" b="1" dirty="0">
                <a:solidFill>
                  <a:srgbClr val="FF0000"/>
                </a:solidFill>
              </a:rPr>
              <a:t>CONSERVAZIONE</a:t>
            </a:r>
            <a:r>
              <a:rPr lang="it-IT" b="1" dirty="0">
                <a:solidFill>
                  <a:srgbClr val="0070C0"/>
                </a:solidFill>
              </a:rPr>
              <a:t> DI </a:t>
            </a:r>
            <a:r>
              <a:rPr lang="it-IT" b="1" dirty="0">
                <a:solidFill>
                  <a:srgbClr val="FF0000"/>
                </a:solidFill>
              </a:rPr>
              <a:t>QUALSIASI REGISTRO CONTABILE </a:t>
            </a:r>
            <a:r>
              <a:rPr lang="it-IT" b="1" dirty="0">
                <a:solidFill>
                  <a:srgbClr val="0070C0"/>
                </a:solidFill>
              </a:rPr>
              <a:t>CON SISTEMI ELETTRONICI SU QUALSIASI SUPPORTO </a:t>
            </a:r>
            <a:r>
              <a:rPr lang="it-IT" b="1" dirty="0">
                <a:solidFill>
                  <a:srgbClr val="FF0000"/>
                </a:solidFill>
              </a:rPr>
              <a:t>SONO CONSIDERATI</a:t>
            </a:r>
            <a:r>
              <a:rPr lang="it-IT" b="1" dirty="0">
                <a:solidFill>
                  <a:srgbClr val="0070C0"/>
                </a:solidFill>
              </a:rPr>
              <a:t>, IN OGNI CASO, </a:t>
            </a:r>
            <a:r>
              <a:rPr lang="it-IT" b="1" dirty="0">
                <a:solidFill>
                  <a:srgbClr val="FF0000"/>
                </a:solidFill>
              </a:rPr>
              <a:t>REGOLARI</a:t>
            </a:r>
            <a:r>
              <a:rPr lang="it-IT" b="1" dirty="0">
                <a:solidFill>
                  <a:srgbClr val="0070C0"/>
                </a:solidFill>
              </a:rPr>
              <a:t>, IN DIFETTO DI TRASCRIZIONE SU SUPPORTI CARTACEI O DI CONSERVAZIONE SOSTITUTIVA NEI TERMINI DI LEGGE, SE, IN SEDE DI ACCESSO, ISPEZIONE O VERIFICA, TALI REGISTRI:</a:t>
            </a:r>
          </a:p>
          <a:p>
            <a:pPr marL="285750" indent="-285750" algn="just">
              <a:lnSpc>
                <a:spcPct val="200000"/>
              </a:lnSpc>
              <a:buFontTx/>
              <a:buChar char="-"/>
            </a:pPr>
            <a:r>
              <a:rPr lang="it-IT" b="1" dirty="0">
                <a:solidFill>
                  <a:srgbClr val="FF0000"/>
                </a:solidFill>
              </a:rPr>
              <a:t>RISULTINO AGGIORNATI SU SUPPORTI ELETTRONICI;</a:t>
            </a:r>
          </a:p>
          <a:p>
            <a:pPr marL="285750" indent="-285750" algn="just">
              <a:lnSpc>
                <a:spcPct val="200000"/>
              </a:lnSpc>
              <a:buFontTx/>
              <a:buChar char="-"/>
            </a:pPr>
            <a:r>
              <a:rPr lang="it-IT" b="1" dirty="0">
                <a:solidFill>
                  <a:srgbClr val="FF0000"/>
                </a:solidFill>
              </a:rPr>
              <a:t>SIANO STAMPATI SU RICHIESTA DEGLI ORGANI PREPOSTI E IN LORO PRESENZA</a:t>
            </a:r>
          </a:p>
          <a:p>
            <a:pPr algn="just"/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70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LA STAMPA/CONSERVAZIONE DEI REGISTRI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14 febbraio 2023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61764" y="612844"/>
            <a:ext cx="894674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STAMPA/CONSERVAZIONE DEI REGISTRI CONTABILI</a:t>
            </a:r>
          </a:p>
          <a:p>
            <a:pPr algn="just"/>
            <a:endParaRPr lang="it-IT" b="1" dirty="0">
              <a:solidFill>
                <a:srgbClr val="0070C0"/>
              </a:solidFill>
            </a:endParaRPr>
          </a:p>
          <a:p>
            <a:pPr algn="ctr"/>
            <a:r>
              <a:rPr lang="it-IT" b="1" dirty="0">
                <a:solidFill>
                  <a:srgbClr val="0070C0"/>
                </a:solidFill>
              </a:rPr>
              <a:t>IMPOSTA DI BOLLO SU LIBRI E REGISTRI CONTABILI</a:t>
            </a:r>
          </a:p>
          <a:p>
            <a:pPr algn="ctr"/>
            <a:endParaRPr lang="it-IT" b="1" dirty="0">
              <a:solidFill>
                <a:srgbClr val="002060"/>
              </a:solidFill>
            </a:endParaRPr>
          </a:p>
          <a:p>
            <a:pPr algn="ctr"/>
            <a:endParaRPr lang="it-IT" b="1" dirty="0">
              <a:solidFill>
                <a:srgbClr val="002060"/>
              </a:solidFill>
            </a:endParaRPr>
          </a:p>
          <a:p>
            <a:r>
              <a:rPr lang="it-IT" b="1" dirty="0">
                <a:solidFill>
                  <a:srgbClr val="002060"/>
                </a:solidFill>
              </a:rPr>
              <a:t>registri tenuti con sistemi meccanografici		registri tenuti in modalità</a:t>
            </a:r>
          </a:p>
          <a:p>
            <a:r>
              <a:rPr lang="it-IT" b="1" dirty="0">
                <a:solidFill>
                  <a:srgbClr val="002060"/>
                </a:solidFill>
              </a:rPr>
              <a:t>e trascritti (stampati) su carta			informatica (conservazione 						digitale)</a:t>
            </a:r>
          </a:p>
          <a:p>
            <a:endParaRPr lang="it-IT" b="1" dirty="0">
              <a:solidFill>
                <a:srgbClr val="002060"/>
              </a:solidFill>
            </a:endParaRPr>
          </a:p>
          <a:p>
            <a:r>
              <a:rPr lang="it-IT" b="1" dirty="0">
                <a:solidFill>
                  <a:srgbClr val="002060"/>
                </a:solidFill>
              </a:rPr>
              <a:t>	contrassegno telematico			Mod. F24 cod. tributo </a:t>
            </a:r>
            <a:r>
              <a:rPr lang="it-IT" b="1" dirty="0">
                <a:solidFill>
                  <a:srgbClr val="FF0000"/>
                </a:solidFill>
              </a:rPr>
              <a:t>2501</a:t>
            </a:r>
          </a:p>
          <a:p>
            <a:r>
              <a:rPr lang="it-IT" b="1" dirty="0">
                <a:solidFill>
                  <a:srgbClr val="002060"/>
                </a:solidFill>
              </a:rPr>
              <a:t>		oppure</a:t>
            </a:r>
          </a:p>
          <a:p>
            <a:r>
              <a:rPr lang="it-IT" b="1" dirty="0">
                <a:solidFill>
                  <a:srgbClr val="002060"/>
                </a:solidFill>
              </a:rPr>
              <a:t>	Mod. F23 codice tributo </a:t>
            </a:r>
            <a:r>
              <a:rPr lang="it-IT" b="1" dirty="0">
                <a:solidFill>
                  <a:srgbClr val="FF0000"/>
                </a:solidFill>
              </a:rPr>
              <a:t>458T</a:t>
            </a:r>
          </a:p>
          <a:p>
            <a:endParaRPr lang="it-IT" b="1" dirty="0">
              <a:solidFill>
                <a:srgbClr val="FF0000"/>
              </a:solidFill>
            </a:endParaRPr>
          </a:p>
          <a:p>
            <a:endParaRPr lang="it-IT" b="1" dirty="0">
              <a:solidFill>
                <a:srgbClr val="FF0000"/>
              </a:solidFill>
            </a:endParaRPr>
          </a:p>
          <a:p>
            <a:r>
              <a:rPr lang="it-IT" b="1" dirty="0">
                <a:solidFill>
                  <a:srgbClr val="002060"/>
                </a:solidFill>
              </a:rPr>
              <a:t>apposizione/versamento </a:t>
            </a:r>
            <a:r>
              <a:rPr lang="it-IT" b="1" dirty="0">
                <a:solidFill>
                  <a:srgbClr val="FF0000"/>
                </a:solidFill>
              </a:rPr>
              <a:t>entro il 28.2.2023</a:t>
            </a:r>
            <a:r>
              <a:rPr lang="it-IT" b="1" dirty="0">
                <a:solidFill>
                  <a:srgbClr val="002060"/>
                </a:solidFill>
              </a:rPr>
              <a:t>	versamento entro il </a:t>
            </a:r>
            <a:r>
              <a:rPr lang="it-IT" b="1" dirty="0">
                <a:solidFill>
                  <a:srgbClr val="FF0000"/>
                </a:solidFill>
              </a:rPr>
              <a:t>30.4.22</a:t>
            </a:r>
          </a:p>
          <a:p>
            <a:endParaRPr lang="it-IT" b="1" dirty="0">
              <a:solidFill>
                <a:srgbClr val="FF0000"/>
              </a:solidFill>
            </a:endParaRPr>
          </a:p>
          <a:p>
            <a:endParaRPr lang="it-IT" b="1" dirty="0">
              <a:solidFill>
                <a:srgbClr val="FF0000"/>
              </a:solidFill>
            </a:endParaRPr>
          </a:p>
          <a:p>
            <a:r>
              <a:rPr lang="it-IT" b="1" dirty="0">
                <a:solidFill>
                  <a:srgbClr val="002060"/>
                </a:solidFill>
              </a:rPr>
              <a:t>€ 16 o 32 per ogni </a:t>
            </a:r>
            <a:r>
              <a:rPr lang="it-IT" b="1" dirty="0">
                <a:solidFill>
                  <a:srgbClr val="FF0000"/>
                </a:solidFill>
              </a:rPr>
              <a:t>100 pagine </a:t>
            </a:r>
            <a:r>
              <a:rPr lang="it-IT" b="1" dirty="0">
                <a:solidFill>
                  <a:srgbClr val="002060"/>
                </a:solidFill>
              </a:rPr>
              <a:t>o frazione di esse	€ 16 o 32 per ogni </a:t>
            </a:r>
            <a:r>
              <a:rPr lang="it-IT" b="1" dirty="0">
                <a:solidFill>
                  <a:srgbClr val="FF0000"/>
                </a:solidFill>
              </a:rPr>
              <a:t>2500 							registrazioni</a:t>
            </a:r>
            <a:r>
              <a:rPr lang="it-IT" b="1" dirty="0">
                <a:solidFill>
                  <a:srgbClr val="002060"/>
                </a:solidFill>
              </a:rPr>
              <a:t> o frazioni di esse</a:t>
            </a: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  <p:sp>
        <p:nvSpPr>
          <p:cNvPr id="3" name="Freccia in giù 2">
            <a:extLst>
              <a:ext uri="{FF2B5EF4-FFF2-40B4-BE49-F238E27FC236}">
                <a16:creationId xmlns:a16="http://schemas.microsoft.com/office/drawing/2014/main" id="{E5B12518-297D-A57F-C6DE-16FE65800273}"/>
              </a:ext>
            </a:extLst>
          </p:cNvPr>
          <p:cNvSpPr/>
          <p:nvPr/>
        </p:nvSpPr>
        <p:spPr>
          <a:xfrm>
            <a:off x="2054431" y="1546577"/>
            <a:ext cx="144016" cy="442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in giù 7">
            <a:extLst>
              <a:ext uri="{FF2B5EF4-FFF2-40B4-BE49-F238E27FC236}">
                <a16:creationId xmlns:a16="http://schemas.microsoft.com/office/drawing/2014/main" id="{C35EA4B8-56F5-52FC-563E-13163ABA1E8B}"/>
              </a:ext>
            </a:extLst>
          </p:cNvPr>
          <p:cNvSpPr/>
          <p:nvPr/>
        </p:nvSpPr>
        <p:spPr>
          <a:xfrm>
            <a:off x="7164288" y="1581574"/>
            <a:ext cx="144016" cy="4072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in giù 9">
            <a:extLst>
              <a:ext uri="{FF2B5EF4-FFF2-40B4-BE49-F238E27FC236}">
                <a16:creationId xmlns:a16="http://schemas.microsoft.com/office/drawing/2014/main" id="{246B17D8-43A4-EBF8-060F-4023D8374659}"/>
              </a:ext>
            </a:extLst>
          </p:cNvPr>
          <p:cNvSpPr/>
          <p:nvPr/>
        </p:nvSpPr>
        <p:spPr>
          <a:xfrm>
            <a:off x="2054431" y="2613914"/>
            <a:ext cx="144016" cy="4326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in giù 10">
            <a:extLst>
              <a:ext uri="{FF2B5EF4-FFF2-40B4-BE49-F238E27FC236}">
                <a16:creationId xmlns:a16="http://schemas.microsoft.com/office/drawing/2014/main" id="{8998E86F-4576-D52C-A790-679FBA12A7B8}"/>
              </a:ext>
            </a:extLst>
          </p:cNvPr>
          <p:cNvSpPr/>
          <p:nvPr/>
        </p:nvSpPr>
        <p:spPr>
          <a:xfrm>
            <a:off x="7160885" y="2697842"/>
            <a:ext cx="144016" cy="3487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in giù 11">
            <a:extLst>
              <a:ext uri="{FF2B5EF4-FFF2-40B4-BE49-F238E27FC236}">
                <a16:creationId xmlns:a16="http://schemas.microsoft.com/office/drawing/2014/main" id="{6A1148A5-3B8B-A670-791F-CC0463175ECC}"/>
              </a:ext>
            </a:extLst>
          </p:cNvPr>
          <p:cNvSpPr/>
          <p:nvPr/>
        </p:nvSpPr>
        <p:spPr>
          <a:xfrm>
            <a:off x="2054431" y="4029164"/>
            <a:ext cx="144016" cy="4326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in giù 12">
            <a:extLst>
              <a:ext uri="{FF2B5EF4-FFF2-40B4-BE49-F238E27FC236}">
                <a16:creationId xmlns:a16="http://schemas.microsoft.com/office/drawing/2014/main" id="{5EE3601E-C335-E908-5DBC-DA42A1C91665}"/>
              </a:ext>
            </a:extLst>
          </p:cNvPr>
          <p:cNvSpPr/>
          <p:nvPr/>
        </p:nvSpPr>
        <p:spPr>
          <a:xfrm>
            <a:off x="7160885" y="3910915"/>
            <a:ext cx="144016" cy="4326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in giù 13">
            <a:extLst>
              <a:ext uri="{FF2B5EF4-FFF2-40B4-BE49-F238E27FC236}">
                <a16:creationId xmlns:a16="http://schemas.microsoft.com/office/drawing/2014/main" id="{72ABEA1C-97D2-D1B4-DF9F-C0D779C33E33}"/>
              </a:ext>
            </a:extLst>
          </p:cNvPr>
          <p:cNvSpPr/>
          <p:nvPr/>
        </p:nvSpPr>
        <p:spPr>
          <a:xfrm>
            <a:off x="2068242" y="4878782"/>
            <a:ext cx="144016" cy="4326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in giù 14">
            <a:extLst>
              <a:ext uri="{FF2B5EF4-FFF2-40B4-BE49-F238E27FC236}">
                <a16:creationId xmlns:a16="http://schemas.microsoft.com/office/drawing/2014/main" id="{8792347C-ADCA-4EAC-5DE3-A9618EADA720}"/>
              </a:ext>
            </a:extLst>
          </p:cNvPr>
          <p:cNvSpPr/>
          <p:nvPr/>
        </p:nvSpPr>
        <p:spPr>
          <a:xfrm>
            <a:off x="7167706" y="4902143"/>
            <a:ext cx="144016" cy="4326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257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ULTIMA ORA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14 febbraio 2023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61764" y="612844"/>
            <a:ext cx="89467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ULTIMA ORA</a:t>
            </a:r>
          </a:p>
          <a:p>
            <a:pPr algn="just"/>
            <a:endParaRPr lang="it-IT" b="1" dirty="0">
              <a:solidFill>
                <a:srgbClr val="FF000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2060"/>
                </a:solidFill>
              </a:rPr>
              <a:t>APPROVATO MODELLO 730/2023</a:t>
            </a: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206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2060"/>
                </a:solidFill>
              </a:rPr>
              <a:t>APPROVATO MODELLO IVA PRECOMPILATO (dal 10 febbraio)</a:t>
            </a: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206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2060"/>
                </a:solidFill>
              </a:rPr>
              <a:t>APPROVATO MODELLO 770/2023</a:t>
            </a: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206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2060"/>
                </a:solidFill>
              </a:rPr>
              <a:t>APPROVATO MODELLO DI CERTIFICAZIONE UNICA (CU) 2023</a:t>
            </a: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206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2060"/>
                </a:solidFill>
              </a:rPr>
              <a:t>APPROVATO MODELLO DI ISTANZA PER LA DEFINIZIONE DELLE LITI PENDENTI</a:t>
            </a: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2060"/>
              </a:solidFill>
            </a:endParaRP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2060"/>
              </a:solidFill>
            </a:endParaRPr>
          </a:p>
          <a:p>
            <a:pPr algn="just"/>
            <a:endParaRPr lang="it-IT" b="1" dirty="0">
              <a:solidFill>
                <a:srgbClr val="0070C0"/>
              </a:solidFill>
            </a:endParaRP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630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L’UTILIZZO DEL CREDITO IVA 2022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14 febbraio 2023</a:t>
            </a: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D145691-A2AF-E6DB-D92D-7117AAF94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08" y="609599"/>
            <a:ext cx="7704198" cy="666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754C397F-470B-0F08-74F0-CEBAD15878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124745"/>
            <a:ext cx="9144000" cy="460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93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L’UTILIZZO DEL CREDITO IVA 2022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14 febbraio 2023</a:t>
            </a: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D145691-A2AF-E6DB-D92D-7117AAF94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08" y="609599"/>
            <a:ext cx="7704198" cy="666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315D5359-5144-C356-27FE-DC43F5347C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124744"/>
            <a:ext cx="9144000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507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L’UTILIZZO DEL CREDITO IVA 2022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14 febbraio 2023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79512" y="858035"/>
            <a:ext cx="878497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DICHIARAZIONE ANNUALE IVA A CREDITO</a:t>
            </a:r>
          </a:p>
          <a:p>
            <a:pPr algn="just"/>
            <a:endParaRPr lang="it-IT" b="1" dirty="0">
              <a:solidFill>
                <a:srgbClr val="FF0000"/>
              </a:solidFill>
            </a:endParaRPr>
          </a:p>
          <a:p>
            <a:pPr algn="just"/>
            <a:r>
              <a:rPr lang="it-IT" b="1" dirty="0">
                <a:solidFill>
                  <a:srgbClr val="0070C0"/>
                </a:solidFill>
              </a:rPr>
              <a:t>3 POSSIBILI SCELTE</a:t>
            </a:r>
          </a:p>
          <a:p>
            <a:pPr algn="just"/>
            <a:endParaRPr lang="it-IT" b="1" dirty="0">
              <a:solidFill>
                <a:srgbClr val="FF000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2060"/>
                </a:solidFill>
              </a:rPr>
              <a:t>RIPORTO DEL CREDITO NELL’ANNO SUCCESSIVO CON SCOMPUTO NELLE RELATIVE LIQUIDAZIONI PERIODICHE</a:t>
            </a: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206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2060"/>
                </a:solidFill>
              </a:rPr>
              <a:t>UTILIZZO IN COMPENSAZIONE</a:t>
            </a: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206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2060"/>
                </a:solidFill>
              </a:rPr>
              <a:t>RICHIESTA A RIMBORSO</a:t>
            </a:r>
          </a:p>
          <a:p>
            <a:pPr algn="just"/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algn="just"/>
            <a:endParaRPr lang="it-IT" b="1" dirty="0">
              <a:solidFill>
                <a:srgbClr val="FF0000"/>
              </a:solidFill>
            </a:endParaRPr>
          </a:p>
          <a:p>
            <a:pPr algn="just"/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67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L’UTILIZZO DEL CREDITO IVA 2022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14 febbraio 2023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79512" y="858035"/>
            <a:ext cx="87849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DICHIARAZIONE ANNUALE IVA A CREDITO</a:t>
            </a:r>
          </a:p>
          <a:p>
            <a:pPr algn="just"/>
            <a:endParaRPr lang="it-IT" b="1" dirty="0">
              <a:solidFill>
                <a:srgbClr val="FF0000"/>
              </a:solidFill>
            </a:endParaRPr>
          </a:p>
          <a:p>
            <a:pPr algn="just"/>
            <a:r>
              <a:rPr lang="it-IT" b="1" dirty="0">
                <a:solidFill>
                  <a:srgbClr val="0070C0"/>
                </a:solidFill>
              </a:rPr>
              <a:t>UTILIZZO IN COMPENSAZIONE DI TIPO </a:t>
            </a:r>
            <a:r>
              <a:rPr lang="it-IT" b="1" dirty="0">
                <a:solidFill>
                  <a:srgbClr val="FF0000"/>
                </a:solidFill>
              </a:rPr>
              <a:t>VERTICALE</a:t>
            </a:r>
            <a:r>
              <a:rPr lang="it-IT" b="1" dirty="0">
                <a:solidFill>
                  <a:srgbClr val="0070C0"/>
                </a:solidFill>
              </a:rPr>
              <a:t> E DI TIPO </a:t>
            </a:r>
            <a:r>
              <a:rPr lang="it-IT" b="1" dirty="0">
                <a:solidFill>
                  <a:srgbClr val="FF0000"/>
                </a:solidFill>
              </a:rPr>
              <a:t>ORIZZONTALE</a:t>
            </a:r>
          </a:p>
          <a:p>
            <a:pPr algn="just"/>
            <a:endParaRPr lang="it-IT" b="1" dirty="0">
              <a:solidFill>
                <a:srgbClr val="FF0000"/>
              </a:solidFill>
            </a:endParaRPr>
          </a:p>
          <a:p>
            <a:pPr algn="just"/>
            <a:r>
              <a:rPr lang="it-IT" b="1" dirty="0">
                <a:solidFill>
                  <a:srgbClr val="FF0000"/>
                </a:solidFill>
              </a:rPr>
              <a:t>VERTICALE</a:t>
            </a:r>
          </a:p>
          <a:p>
            <a:pPr algn="just"/>
            <a:r>
              <a:rPr lang="it-IT" b="1" dirty="0">
                <a:solidFill>
                  <a:srgbClr val="002060"/>
                </a:solidFill>
              </a:rPr>
              <a:t>Il credito compensa un debito della </a:t>
            </a:r>
            <a:r>
              <a:rPr lang="it-IT" b="1" dirty="0">
                <a:solidFill>
                  <a:srgbClr val="FF0000"/>
                </a:solidFill>
              </a:rPr>
              <a:t>stessa imposta</a:t>
            </a:r>
          </a:p>
          <a:p>
            <a:pPr algn="just"/>
            <a:r>
              <a:rPr lang="it-IT" b="1" dirty="0">
                <a:solidFill>
                  <a:srgbClr val="002060"/>
                </a:solidFill>
              </a:rPr>
              <a:t>(es. credito IVA 2022 con saldo liquidazione IVA gennaio 2023)</a:t>
            </a:r>
          </a:p>
          <a:p>
            <a:pPr algn="just"/>
            <a:endParaRPr lang="it-IT" b="1" dirty="0">
              <a:solidFill>
                <a:srgbClr val="002060"/>
              </a:solidFill>
            </a:endParaRPr>
          </a:p>
          <a:p>
            <a:pPr algn="just"/>
            <a:r>
              <a:rPr lang="it-IT" b="1" dirty="0">
                <a:solidFill>
                  <a:srgbClr val="002060"/>
                </a:solidFill>
              </a:rPr>
              <a:t>La compensazione verticale non è soggetta ad alcuna limitazione</a:t>
            </a: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algn="just"/>
            <a:endParaRPr lang="it-IT" b="1" dirty="0">
              <a:solidFill>
                <a:srgbClr val="FF0000"/>
              </a:solidFill>
            </a:endParaRPr>
          </a:p>
          <a:p>
            <a:pPr algn="just"/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85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L’UTILIZZO DEL CREDITO IVA 2022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14 febbraio 2023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79512" y="858035"/>
            <a:ext cx="878497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DICHIARAZIONE ANNUALE IVA A CREDITO</a:t>
            </a:r>
          </a:p>
          <a:p>
            <a:pPr algn="just"/>
            <a:endParaRPr lang="it-IT" b="1" dirty="0">
              <a:solidFill>
                <a:srgbClr val="FF0000"/>
              </a:solidFill>
            </a:endParaRPr>
          </a:p>
          <a:p>
            <a:pPr algn="just"/>
            <a:r>
              <a:rPr lang="it-IT" b="1" dirty="0">
                <a:solidFill>
                  <a:srgbClr val="0070C0"/>
                </a:solidFill>
              </a:rPr>
              <a:t>UTILIZZO IN COMPENSAZIONE DI TIPO </a:t>
            </a:r>
            <a:r>
              <a:rPr lang="it-IT" b="1" dirty="0">
                <a:solidFill>
                  <a:srgbClr val="FF0000"/>
                </a:solidFill>
              </a:rPr>
              <a:t>VERTICALE</a:t>
            </a:r>
            <a:r>
              <a:rPr lang="it-IT" b="1" dirty="0">
                <a:solidFill>
                  <a:srgbClr val="0070C0"/>
                </a:solidFill>
              </a:rPr>
              <a:t> E DI TIPO </a:t>
            </a:r>
            <a:r>
              <a:rPr lang="it-IT" b="1" dirty="0">
                <a:solidFill>
                  <a:srgbClr val="FF0000"/>
                </a:solidFill>
              </a:rPr>
              <a:t>ORIZZONTALE</a:t>
            </a:r>
          </a:p>
          <a:p>
            <a:pPr algn="just"/>
            <a:endParaRPr lang="it-IT" b="1" dirty="0">
              <a:solidFill>
                <a:srgbClr val="FF0000"/>
              </a:solidFill>
            </a:endParaRPr>
          </a:p>
          <a:p>
            <a:pPr algn="just"/>
            <a:r>
              <a:rPr lang="it-IT" b="1" dirty="0">
                <a:solidFill>
                  <a:srgbClr val="FF0000"/>
                </a:solidFill>
              </a:rPr>
              <a:t>ORIZZONTALE</a:t>
            </a:r>
          </a:p>
          <a:p>
            <a:pPr algn="just"/>
            <a:r>
              <a:rPr lang="it-IT" b="1" dirty="0">
                <a:solidFill>
                  <a:srgbClr val="002060"/>
                </a:solidFill>
              </a:rPr>
              <a:t>Il credito compensa un debito relativo ad </a:t>
            </a:r>
            <a:r>
              <a:rPr lang="it-IT" b="1" dirty="0">
                <a:solidFill>
                  <a:srgbClr val="FF0000"/>
                </a:solidFill>
              </a:rPr>
              <a:t>altre imposte</a:t>
            </a:r>
          </a:p>
          <a:p>
            <a:pPr algn="just"/>
            <a:r>
              <a:rPr lang="it-IT" b="1" dirty="0">
                <a:solidFill>
                  <a:srgbClr val="002060"/>
                </a:solidFill>
              </a:rPr>
              <a:t>(es. credito IVA 2022 con debito </a:t>
            </a:r>
            <a:r>
              <a:rPr lang="it-IT" b="1" dirty="0" err="1">
                <a:solidFill>
                  <a:srgbClr val="002060"/>
                </a:solidFill>
              </a:rPr>
              <a:t>ires</a:t>
            </a:r>
            <a:r>
              <a:rPr lang="it-IT" b="1" dirty="0">
                <a:solidFill>
                  <a:srgbClr val="002060"/>
                </a:solidFill>
              </a:rPr>
              <a:t>, </a:t>
            </a:r>
            <a:r>
              <a:rPr lang="it-IT" b="1" dirty="0" err="1">
                <a:solidFill>
                  <a:srgbClr val="002060"/>
                </a:solidFill>
              </a:rPr>
              <a:t>irap</a:t>
            </a:r>
            <a:r>
              <a:rPr lang="it-IT" b="1" dirty="0">
                <a:solidFill>
                  <a:srgbClr val="002060"/>
                </a:solidFill>
              </a:rPr>
              <a:t> contributi previdenziali, ecc.)</a:t>
            </a:r>
          </a:p>
          <a:p>
            <a:pPr algn="just"/>
            <a:endParaRPr lang="it-IT" b="1" dirty="0">
              <a:solidFill>
                <a:srgbClr val="002060"/>
              </a:solidFill>
            </a:endParaRPr>
          </a:p>
          <a:p>
            <a:pPr algn="just"/>
            <a:r>
              <a:rPr lang="it-IT" b="1" dirty="0">
                <a:solidFill>
                  <a:srgbClr val="002060"/>
                </a:solidFill>
              </a:rPr>
              <a:t>La compensazione orizzontale è soggetta al </a:t>
            </a:r>
            <a:r>
              <a:rPr lang="it-IT" b="1" dirty="0">
                <a:solidFill>
                  <a:srgbClr val="FF0000"/>
                </a:solidFill>
              </a:rPr>
              <a:t>limite massimo annuale di 2 milioni di euro</a:t>
            </a:r>
          </a:p>
          <a:p>
            <a:pPr algn="just"/>
            <a:endParaRPr lang="it-IT" b="1" dirty="0">
              <a:solidFill>
                <a:srgbClr val="0070C0"/>
              </a:solidFill>
            </a:endParaRPr>
          </a:p>
          <a:p>
            <a:pPr algn="just"/>
            <a:endParaRPr lang="it-IT" b="1" dirty="0">
              <a:solidFill>
                <a:srgbClr val="FF0000"/>
              </a:solidFill>
            </a:endParaRPr>
          </a:p>
          <a:p>
            <a:pPr algn="just"/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87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L’UTILIZZO DEL CREDITO IVA 2022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14 febbraio 2023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79512" y="858035"/>
            <a:ext cx="87849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DICHIARAZIONE ANNUALE IVA A CREDITO</a:t>
            </a:r>
          </a:p>
          <a:p>
            <a:pPr algn="just"/>
            <a:endParaRPr lang="it-IT" b="1" dirty="0">
              <a:solidFill>
                <a:srgbClr val="FF0000"/>
              </a:solidFill>
            </a:endParaRPr>
          </a:p>
          <a:p>
            <a:pPr algn="just"/>
            <a:r>
              <a:rPr lang="it-IT" b="1" dirty="0">
                <a:solidFill>
                  <a:srgbClr val="0070C0"/>
                </a:solidFill>
              </a:rPr>
              <a:t>UTILIZZO IN COMPENSAZIONE DEL CREDITO IVA 2022</a:t>
            </a:r>
            <a:endParaRPr lang="it-IT" b="1" dirty="0">
              <a:solidFill>
                <a:srgbClr val="FF0000"/>
              </a:solidFill>
            </a:endParaRPr>
          </a:p>
          <a:p>
            <a:pPr algn="just"/>
            <a:endParaRPr lang="it-IT" b="1" dirty="0">
              <a:solidFill>
                <a:srgbClr val="FF0000"/>
              </a:solidFill>
            </a:endParaRP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  <p:graphicFrame>
        <p:nvGraphicFramePr>
          <p:cNvPr id="3" name="Tabella 5">
            <a:extLst>
              <a:ext uri="{FF2B5EF4-FFF2-40B4-BE49-F238E27FC236}">
                <a16:creationId xmlns:a16="http://schemas.microsoft.com/office/drawing/2014/main" id="{A42DA230-A7A7-6933-1934-6316115F37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342235"/>
              </p:ext>
            </p:extLst>
          </p:nvPr>
        </p:nvGraphicFramePr>
        <p:xfrm>
          <a:off x="179512" y="1841317"/>
          <a:ext cx="8591972" cy="3995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625713259"/>
                    </a:ext>
                  </a:extLst>
                </a:gridCol>
                <a:gridCol w="6287716">
                  <a:extLst>
                    <a:ext uri="{9D8B030D-6E8A-4147-A177-3AD203B41FA5}">
                      <a16:colId xmlns:a16="http://schemas.microsoft.com/office/drawing/2014/main" val="3599016457"/>
                    </a:ext>
                  </a:extLst>
                </a:gridCol>
              </a:tblGrid>
              <a:tr h="612398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Utilizzo credito 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Adempimenti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690832"/>
                  </a:ext>
                </a:extLst>
              </a:tr>
              <a:tr h="1260250"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r>
                        <a:rPr lang="it-IT" dirty="0"/>
                        <a:t>Fino a 5.000 euro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400" dirty="0"/>
                        <a:t>Non è prevista alcuna limitazione alla compensazione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it-IT" sz="140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400" dirty="0"/>
                        <a:t>Devono essere rispettate le ordinarie regole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it-IT" sz="140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400" dirty="0"/>
                        <a:t>Non è necessario presentare preventivamente la dichiarazione IVA annuale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558454"/>
                  </a:ext>
                </a:extLst>
              </a:tr>
              <a:tr h="1260250"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r>
                        <a:rPr lang="it-IT" dirty="0"/>
                        <a:t>Superiore a 5.000 euro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400" dirty="0"/>
                        <a:t>La compensazione orizzontale nel mod. F24 può essere effettuata dal 10° giorno successivo a quello di invio telematico della dichiarazione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it-IT" sz="140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400" dirty="0"/>
                        <a:t>La dichiarazione annuale va presentata con apposizione del visto di conformità da parte di un soggetto abilitato che deve coincidere con il soggetto che la trasmette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it-IT" sz="140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400" dirty="0"/>
                        <a:t>Il mod. F24 va inviato all’agenzia almeno 10 giorni dopo la presentazione telematica della dichiarazione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8340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587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L’UTILIZZO DEL CREDITO IVA 2022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14 febbraio 2023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79512" y="858035"/>
            <a:ext cx="878497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DICHIARAZIONE ANNUALE IVA A CREDITO</a:t>
            </a:r>
          </a:p>
          <a:p>
            <a:pPr algn="just"/>
            <a:endParaRPr lang="it-IT" b="1" dirty="0">
              <a:solidFill>
                <a:srgbClr val="FF0000"/>
              </a:solidFill>
            </a:endParaRPr>
          </a:p>
          <a:p>
            <a:pPr algn="just"/>
            <a:r>
              <a:rPr lang="it-IT" b="1" dirty="0">
                <a:solidFill>
                  <a:srgbClr val="0070C0"/>
                </a:solidFill>
              </a:rPr>
              <a:t>ESONERO VISTO DI CONFORMITA’ SOGGETTI ISA</a:t>
            </a:r>
            <a:endParaRPr lang="it-IT" b="1" dirty="0">
              <a:solidFill>
                <a:srgbClr val="FF0000"/>
              </a:solidFill>
            </a:endParaRPr>
          </a:p>
          <a:p>
            <a:pPr algn="just"/>
            <a:endParaRPr lang="it-IT" b="1" dirty="0">
              <a:solidFill>
                <a:srgbClr val="FF0000"/>
              </a:solidFill>
            </a:endParaRPr>
          </a:p>
          <a:p>
            <a:pPr algn="just"/>
            <a:r>
              <a:rPr lang="it-IT" b="1" dirty="0">
                <a:solidFill>
                  <a:srgbClr val="002060"/>
                </a:solidFill>
              </a:rPr>
              <a:t>AI SOGGETTI ISA CON PUNTEGGIO DI AFFIDABILITA’</a:t>
            </a:r>
          </a:p>
          <a:p>
            <a:pPr algn="just"/>
            <a:r>
              <a:rPr lang="it-IT" b="1" dirty="0">
                <a:solidFill>
                  <a:srgbClr val="FF0000"/>
                </a:solidFill>
              </a:rPr>
              <a:t>&gt;= A 8 PER IL 2021</a:t>
            </a:r>
          </a:p>
          <a:p>
            <a:pPr algn="just"/>
            <a:r>
              <a:rPr lang="it-IT" b="1" dirty="0">
                <a:solidFill>
                  <a:srgbClr val="002060"/>
                </a:solidFill>
              </a:rPr>
              <a:t>oppure</a:t>
            </a:r>
          </a:p>
          <a:p>
            <a:pPr algn="just"/>
            <a:r>
              <a:rPr lang="it-IT" b="1" dirty="0">
                <a:solidFill>
                  <a:srgbClr val="FF0000"/>
                </a:solidFill>
              </a:rPr>
              <a:t>&gt;= A 8,5 QUALE MEDIA PER IL 2020-2021</a:t>
            </a:r>
          </a:p>
          <a:p>
            <a:pPr algn="just"/>
            <a:endParaRPr lang="it-IT" b="1" dirty="0">
              <a:solidFill>
                <a:srgbClr val="002060"/>
              </a:solidFill>
            </a:endParaRPr>
          </a:p>
          <a:p>
            <a:pPr algn="just"/>
            <a:r>
              <a:rPr lang="it-IT" b="1" dirty="0">
                <a:solidFill>
                  <a:srgbClr val="0070C0"/>
                </a:solidFill>
              </a:rPr>
              <a:t>E’ RICONOSCIUTO L’ESONERO DAL VISTO PER L’UTILIZZO IN COMPENSAZIONE DEL CREDITO IVA PER UN IMPORTO FINO A 50.000 EURO ANNUI.</a:t>
            </a:r>
          </a:p>
          <a:p>
            <a:pPr algn="just"/>
            <a:endParaRPr lang="it-IT" b="1" dirty="0">
              <a:solidFill>
                <a:srgbClr val="0070C0"/>
              </a:solidFill>
            </a:endParaRPr>
          </a:p>
          <a:p>
            <a:pPr algn="just"/>
            <a:r>
              <a:rPr lang="it-IT" b="1" dirty="0">
                <a:solidFill>
                  <a:srgbClr val="0070C0"/>
                </a:solidFill>
              </a:rPr>
              <a:t>IN QUESTO CASO VA BARRATA NELLA DICHIARAZIONE LA CASELLA </a:t>
            </a:r>
            <a:r>
              <a:rPr lang="it-IT" b="1" i="1" dirty="0">
                <a:solidFill>
                  <a:srgbClr val="FF0000"/>
                </a:solidFill>
              </a:rPr>
              <a:t>«Esonero dall’apposizione del visto di conformità» </a:t>
            </a:r>
            <a:r>
              <a:rPr lang="it-IT" b="1" dirty="0">
                <a:solidFill>
                  <a:srgbClr val="0070C0"/>
                </a:solidFill>
              </a:rPr>
              <a:t>PRESENTE NEL QUADRO FIRMA DELLA DICHIARAZIONE</a:t>
            </a:r>
            <a:endParaRPr lang="it-IT" b="1" dirty="0">
              <a:solidFill>
                <a:srgbClr val="002060"/>
              </a:solidFill>
            </a:endParaRPr>
          </a:p>
          <a:p>
            <a:pPr algn="just"/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482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755940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dirty="0">
                <a:solidFill>
                  <a:srgbClr val="243572"/>
                </a:solidFill>
              </a:rPr>
              <a:t>L’UTILIZZO DEL CREDITO IVA 2022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683252" y="643286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200" dirty="0"/>
              <a:t>Lecco, 14 febbraio 2023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79512" y="858035"/>
            <a:ext cx="878497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DICHIARAZIONE ANNUALE IVA A CREDITO</a:t>
            </a:r>
          </a:p>
          <a:p>
            <a:pPr algn="just"/>
            <a:endParaRPr lang="it-IT" b="1" dirty="0">
              <a:solidFill>
                <a:srgbClr val="FF0000"/>
              </a:solidFill>
            </a:endParaRPr>
          </a:p>
          <a:p>
            <a:pPr algn="just"/>
            <a:r>
              <a:rPr lang="it-IT" b="1" dirty="0">
                <a:solidFill>
                  <a:srgbClr val="0070C0"/>
                </a:solidFill>
              </a:rPr>
              <a:t>MODALITA’ DI PRESENTAZIONE MOD. F24</a:t>
            </a:r>
          </a:p>
          <a:p>
            <a:pPr algn="just"/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it-IT" b="1" dirty="0">
                <a:solidFill>
                  <a:srgbClr val="0070C0"/>
                </a:solidFill>
              </a:rPr>
              <a:t>PRESENTAZIONE ESCLUSIVAMENTE IN MODALITA’ TELEMATICA TRAMITE I CANALI</a:t>
            </a: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  <a:p>
            <a:pPr algn="just"/>
            <a:r>
              <a:rPr lang="it-IT" b="1" dirty="0">
                <a:solidFill>
                  <a:srgbClr val="FF0000"/>
                </a:solidFill>
              </a:rPr>
              <a:t>			FISCONLINE </a:t>
            </a:r>
            <a:r>
              <a:rPr lang="it-IT" b="1" dirty="0">
                <a:solidFill>
                  <a:srgbClr val="0070C0"/>
                </a:solidFill>
              </a:rPr>
              <a:t>O </a:t>
            </a:r>
            <a:r>
              <a:rPr lang="it-IT" b="1" dirty="0">
                <a:solidFill>
                  <a:srgbClr val="FF0000"/>
                </a:solidFill>
              </a:rPr>
              <a:t>ENTRATEL</a:t>
            </a: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2060"/>
              </a:solidFill>
            </a:endParaRPr>
          </a:p>
          <a:p>
            <a:pPr algn="just"/>
            <a:endParaRPr lang="it-IT" b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endParaRPr lang="it-IT" b="1" dirty="0">
              <a:solidFill>
                <a:srgbClr val="0070C0"/>
              </a:solidFill>
            </a:endParaRPr>
          </a:p>
        </p:txBody>
      </p:sp>
      <p:pic>
        <p:nvPicPr>
          <p:cNvPr id="9" name="Immagine 8" descr="logo qualitas">
            <a:extLst>
              <a:ext uri="{FF2B5EF4-FFF2-40B4-BE49-F238E27FC236}">
                <a16:creationId xmlns:a16="http://schemas.microsoft.com/office/drawing/2014/main" id="{F8A08764-6FAE-40B9-AAAF-1FC0AB0133E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132376"/>
            <a:ext cx="1080120" cy="56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2378A30-4473-48A5-817C-B6CE5B04DF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376"/>
            <a:ext cx="3419872" cy="72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38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Elica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Elic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lic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13073</TotalTime>
  <Words>1025</Words>
  <Application>Microsoft Office PowerPoint</Application>
  <PresentationFormat>Presentazione su schermo (4:3)</PresentationFormat>
  <Paragraphs>196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9" baseType="lpstr">
      <vt:lpstr>Calibri</vt:lpstr>
      <vt:lpstr>Georgia</vt:lpstr>
      <vt:lpstr>Trebuchet MS</vt:lpstr>
      <vt:lpstr>Elica</vt:lpstr>
      <vt:lpstr>Presentazione standard di PowerPoint</vt:lpstr>
      <vt:lpstr>L’UTILIZZO DEL CREDITO IVA 2022</vt:lpstr>
      <vt:lpstr>L’UTILIZZO DEL CREDITO IVA 2022</vt:lpstr>
      <vt:lpstr>L’UTILIZZO DEL CREDITO IVA 2022</vt:lpstr>
      <vt:lpstr>L’UTILIZZO DEL CREDITO IVA 2022</vt:lpstr>
      <vt:lpstr>L’UTILIZZO DEL CREDITO IVA 2022</vt:lpstr>
      <vt:lpstr>L’UTILIZZO DEL CREDITO IVA 2022</vt:lpstr>
      <vt:lpstr>L’UTILIZZO DEL CREDITO IVA 2022</vt:lpstr>
      <vt:lpstr>L’UTILIZZO DEL CREDITO IVA 2022</vt:lpstr>
      <vt:lpstr>L’UTILIZZO DEL CREDITO IVA 2022</vt:lpstr>
      <vt:lpstr>L’UTILIZZO DEL CREDITO IVA 2022</vt:lpstr>
      <vt:lpstr>LA STAMPA/CONSERVAZIONE DEI REGISTRI</vt:lpstr>
      <vt:lpstr>LA STAMPA/CONSERVAZIONE DEI REGISTRI</vt:lpstr>
      <vt:lpstr>LA STAMPA/CONSERVAZIONE DEI REGISTRI</vt:lpstr>
      <vt:lpstr>ULTIMA ORA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PC91</dc:creator>
  <cp:lastModifiedBy>Massimo Fumagalli</cp:lastModifiedBy>
  <cp:revision>893</cp:revision>
  <cp:lastPrinted>2018-06-01T13:04:22Z</cp:lastPrinted>
  <dcterms:created xsi:type="dcterms:W3CDTF">2015-11-19T10:08:18Z</dcterms:created>
  <dcterms:modified xsi:type="dcterms:W3CDTF">2023-02-10T14:55:32Z</dcterms:modified>
</cp:coreProperties>
</file>