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4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74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ADC25-7FB6-4ECB-944F-9EF7C16EF988}" type="datetimeFigureOut">
              <a:rPr lang="it-IT" smtClean="0"/>
              <a:t>13/01/2023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09B1F-F77C-4ECD-8051-3A9EAF9F1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94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889B-7119-4068-B038-9C695376132C}" type="datetime1">
              <a:rPr lang="it-IT" smtClean="0"/>
              <a:t>13/01/2023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D85F-BB39-4381-9026-8D3D35A07148}" type="datetime1">
              <a:rPr lang="it-IT" smtClean="0"/>
              <a:t>13/01/2023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6AF9-D71D-453C-98A1-D46B6D96283E}" type="datetime1">
              <a:rPr lang="it-IT" smtClean="0"/>
              <a:t>13/01/2023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C01-1169-4D7D-9BC8-D2429933179C}" type="datetime1">
              <a:rPr lang="it-IT" smtClean="0"/>
              <a:t>13/01/2023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815F-A89D-4107-B011-CA900C11814A}" type="datetime1">
              <a:rPr lang="it-IT" smtClean="0"/>
              <a:t>13/01/2023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A769-75A2-4B60-8104-0E07B2DE9901}" type="datetime1">
              <a:rPr lang="it-IT" smtClean="0"/>
              <a:t>13/01/2023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4B88-C444-4D84-A526-9D62865AEA30}" type="datetime1">
              <a:rPr lang="it-IT" smtClean="0"/>
              <a:t>13/01/2023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3C1F-B6A0-4E95-BE33-4409DA8E35CA}" type="datetime1">
              <a:rPr lang="it-IT" smtClean="0"/>
              <a:t>13/01/2023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7308-4C5F-456A-9A36-CB12738B7A79}" type="datetime1">
              <a:rPr lang="it-IT" smtClean="0"/>
              <a:t>13/01/2023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B261-49FA-4127-8290-4E4E9CE58749}" type="datetime1">
              <a:rPr lang="it-IT" smtClean="0"/>
              <a:t>13/01/2023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BDFE-9FEB-499E-B85F-DC5991265325}" type="datetime1">
              <a:rPr lang="it-IT" smtClean="0"/>
              <a:t>13/01/2023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687A62-26EF-44F3-82CF-3E4FB702AEF3}" type="datetime1">
              <a:rPr lang="it-IT" smtClean="0"/>
              <a:t>13/01/2023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endParaRPr lang="it-IT" sz="2400" dirty="0">
              <a:solidFill>
                <a:srgbClr val="243572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b="1" dirty="0"/>
          </a:p>
          <a:p>
            <a:pPr algn="just"/>
            <a:endParaRPr lang="it-IT" sz="1400" b="1" dirty="0"/>
          </a:p>
          <a:p>
            <a:r>
              <a:rPr lang="it-IT" sz="1400" b="1" dirty="0"/>
              <a:t>										</a:t>
            </a:r>
          </a:p>
          <a:p>
            <a:pPr algn="ctr"/>
            <a:endParaRPr lang="it-IT" sz="1400" b="1" dirty="0"/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r>
              <a:rPr lang="it-IT" sz="4800" b="1" i="1" dirty="0">
                <a:solidFill>
                  <a:srgbClr val="0070C0"/>
                </a:solidFill>
              </a:rPr>
              <a:t>WEBINAR FISCALE</a:t>
            </a: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r>
              <a:rPr lang="it-IT" sz="3200" b="1" dirty="0">
                <a:solidFill>
                  <a:srgbClr val="243572"/>
                </a:solidFill>
              </a:rPr>
              <a:t>APPROFONDIMENTI, SCADENZE ED OPPORTUNITA’ IMMINENTI</a:t>
            </a:r>
            <a:endParaRPr lang="it-IT" sz="3200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80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LEGGE DI BILANCIO 2023 – L. 29 DICEMBRE 2022 N. 197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DEFINIZIONE DEGLI AVVISI BONARI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RIDUZIONE DELLE SANZIONI AL 3% PER GLI AVVISI BONARI PER IMPOSTE SUI REDDITI ED IVA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POSSIBILE PAGAMENTO IN 20 RATE TRIMESTRALI INDIPENDENTEMENTE DALL’IMPORTO</a:t>
            </a:r>
            <a:endParaRPr lang="it-IT" b="1" dirty="0">
              <a:solidFill>
                <a:srgbClr val="FF0000"/>
              </a:solidFill>
            </a:endParaRP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95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LEGGE DI BILANCIO 2023 – L. 29 DICEMBRE 2022 N. 197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AGEVOLAZIONI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PROROGA AL 2023 DEL CREDITO D’IMPOSTA PER INVESTIMENTI NEL MEZZOGIORNO E DEL CREDITO PER INVESTIMENTI IN R &amp; S PER LE IMPRESE OPERANTI NEL MEZZOGIORNO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PROROGA AL 30 NOVEMBRE 2023 PER IL RIVERSAMENTO SPONTANEO DEI CREDITI D’IMPOSTA PER R &amp; S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PROROGA AL 30 SETTEMBRE 2023 DEL TERMINE LUNGO PER EFFETTUARE GLI INVESTIMENTI IN BENI STRUMENTALI MATERIALI 4.0 PRENOTATI ENTRO IL 31 DICEMBRE 2022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PROROGA DEL TERMINE PER L’ULTIMAZIONE DEGLI INVESTIMENTI «NUOVA SABATINI»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PROROGA AL PRIMO TRIMESTRE 2023 DEL CREDITO D’IMPOSTA PER L’ACQUISTO DI ENERGIA ELETTRICA E GAS 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7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LEGGE DI BILANCIO 2023 – L. 29 DICEMBRE 2022 N. 197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DETRAZIONI EDILIZIE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DETRAZIONE 110% PER IMPIANTI FOTOVOLTAICI REALIZZATI DA ONLUS, ODV, E APS CON CILAS ENTRO IL 31 DICEMBRE 2022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PROROGA AL 31 DICEMBRE 2025 DEL BONUS BARRIERE ARCHITETTONICHE 75%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MODIFICA AL PLAFOND BONUS MOBILI A 8.000 EURO PER IL 2023 E 5.000 EURO PER IL 2024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61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LEGGE DI BILANCIO 2023 – L. 29 DICEMBRE 2022 N. 197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PRESTAZIONI OCCASIONALI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AUMENTO DA 5.000 EURO A 10.000 EURO DEL LIMITE DEI COMPENSI ANNUALI PER LE PRESTAZIONI OCCASIONALI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64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LEGGE DI BILANCIO 2023 – L. 29 DICEMBRE 2022 N. 197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CONTANTE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AUMENTO A 5.000 EURO (era stato previsto nel 2023 1.000 euro) DEL LIMITE PER IL TRASFERIMENTO DI DENARO CONTANTE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38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DECRETO «MILLEPROROGHE» – D.L. 29 DICEMBRE 2022 N. 198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DICHIARAZIONE IMU PER IL 2021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Ulteriore proroga al 30.6.2023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L’art. 3 co. 1 del DL 198/2022 differisce ulteriormente dal 31.12.2022 al 30.6.2023 il termine per la presentazione della dichiarazione IMU 2022, riferita:</a:t>
            </a: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	- agli immobili il cui possesso ha avuto inizio nel corso del 2021;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	- alle altre variazioni rilevanti ai fini della determinazione dell’IMU per 	  il 2021.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569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DECRETO «MILLEPROROGHE» – D.L. 29 DICEMBRE 2022 N. 198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STERILIZZAZIONE PERDITE 2022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In forza dell’art. 3 co. 9 del DL 198/2022, alle </a:t>
            </a:r>
            <a:r>
              <a:rPr lang="it-IT" b="1" dirty="0">
                <a:solidFill>
                  <a:srgbClr val="FF0000"/>
                </a:solidFill>
              </a:rPr>
              <a:t>perdite emerse nell’esercizio in corso alla data del 31.12.2022</a:t>
            </a:r>
            <a:r>
              <a:rPr lang="it-IT" b="1" dirty="0">
                <a:solidFill>
                  <a:srgbClr val="0070C0"/>
                </a:solidFill>
              </a:rPr>
              <a:t> “</a:t>
            </a:r>
            <a:r>
              <a:rPr lang="it-IT" b="1" dirty="0">
                <a:solidFill>
                  <a:srgbClr val="FF0000"/>
                </a:solidFill>
              </a:rPr>
              <a:t>non si applicano gli articoli 2446, </a:t>
            </a:r>
            <a:r>
              <a:rPr lang="it-IT" b="1" dirty="0">
                <a:solidFill>
                  <a:srgbClr val="0070C0"/>
                </a:solidFill>
              </a:rPr>
              <a:t>secondo e terzo comma</a:t>
            </a:r>
            <a:r>
              <a:rPr lang="it-IT" b="1" dirty="0">
                <a:solidFill>
                  <a:srgbClr val="FF0000"/>
                </a:solidFill>
              </a:rPr>
              <a:t>, 2447, 2482-bis, </a:t>
            </a:r>
            <a:r>
              <a:rPr lang="it-IT" b="1" dirty="0">
                <a:solidFill>
                  <a:srgbClr val="0070C0"/>
                </a:solidFill>
              </a:rPr>
              <a:t>quarto, quinto e sesto comma, e </a:t>
            </a:r>
            <a:r>
              <a:rPr lang="it-IT" b="1" dirty="0">
                <a:solidFill>
                  <a:srgbClr val="FF0000"/>
                </a:solidFill>
              </a:rPr>
              <a:t>2482-ter</a:t>
            </a:r>
            <a:r>
              <a:rPr lang="it-IT" b="1" dirty="0">
                <a:solidFill>
                  <a:srgbClr val="0070C0"/>
                </a:solidFill>
              </a:rPr>
              <a:t> del codice civile e </a:t>
            </a:r>
            <a:r>
              <a:rPr lang="it-IT" b="1" dirty="0">
                <a:solidFill>
                  <a:srgbClr val="FF0000"/>
                </a:solidFill>
              </a:rPr>
              <a:t>non opera la causa di scioglimento della società per riduzione o perdita del capitale sociale </a:t>
            </a:r>
            <a:r>
              <a:rPr lang="it-IT" b="1" dirty="0">
                <a:solidFill>
                  <a:srgbClr val="0070C0"/>
                </a:solidFill>
              </a:rPr>
              <a:t>di cui agli articoli </a:t>
            </a:r>
            <a:r>
              <a:rPr lang="it-IT" b="1" dirty="0">
                <a:solidFill>
                  <a:srgbClr val="FF0000"/>
                </a:solidFill>
              </a:rPr>
              <a:t>2484</a:t>
            </a:r>
            <a:r>
              <a:rPr lang="it-IT" b="1" dirty="0">
                <a:solidFill>
                  <a:srgbClr val="0070C0"/>
                </a:solidFill>
              </a:rPr>
              <a:t>, primo comma, numero 4), e </a:t>
            </a:r>
            <a:r>
              <a:rPr lang="it-IT" b="1" dirty="0">
                <a:solidFill>
                  <a:srgbClr val="FF0000"/>
                </a:solidFill>
              </a:rPr>
              <a:t>2545-duodecies </a:t>
            </a:r>
            <a:r>
              <a:rPr lang="it-IT" b="1" dirty="0">
                <a:solidFill>
                  <a:srgbClr val="0070C0"/>
                </a:solidFill>
              </a:rPr>
              <a:t>del codice civile”.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QUINDI</a:t>
            </a: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gli adempimenti contemplati dalle richiamate disposizioni codicistiche sono posticipati all’assemblea che approverà il bilancio 2027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le </a:t>
            </a:r>
            <a:r>
              <a:rPr lang="it-IT" b="1" dirty="0">
                <a:solidFill>
                  <a:srgbClr val="FF0000"/>
                </a:solidFill>
              </a:rPr>
              <a:t>perdite</a:t>
            </a:r>
            <a:r>
              <a:rPr lang="it-IT" b="1" dirty="0">
                <a:solidFill>
                  <a:srgbClr val="0070C0"/>
                </a:solidFill>
              </a:rPr>
              <a:t> in questione devono comunque essere </a:t>
            </a:r>
            <a:r>
              <a:rPr lang="it-IT" b="1" dirty="0">
                <a:solidFill>
                  <a:srgbClr val="FF0000"/>
                </a:solidFill>
              </a:rPr>
              <a:t>distintamente indicate nella nota integrativa </a:t>
            </a:r>
            <a:r>
              <a:rPr lang="it-IT" b="1" dirty="0">
                <a:solidFill>
                  <a:srgbClr val="0070C0"/>
                </a:solidFill>
              </a:rPr>
              <a:t>con specificazione, in appositi prospetti, della </a:t>
            </a:r>
            <a:r>
              <a:rPr lang="it-IT" b="1" dirty="0">
                <a:solidFill>
                  <a:srgbClr val="FF0000"/>
                </a:solidFill>
              </a:rPr>
              <a:t>loro origine nonché delle movimentazioni intervenute nell’esercizio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9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DECRETO «MILLEPROROGHE» – D.L. 29 DICEMBRE 2022 N. 198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SOSPENSIONE DEGLI AMMORTAMENTI PER IL 2023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FF0000"/>
                </a:solidFill>
              </a:rPr>
              <a:t>possibilità</a:t>
            </a:r>
            <a:r>
              <a:rPr lang="it-IT" b="1" dirty="0">
                <a:solidFill>
                  <a:srgbClr val="0070C0"/>
                </a:solidFill>
              </a:rPr>
              <a:t>, per i soggetti che redigono il bilancio in base alle disposizioni del codice civile, </a:t>
            </a:r>
            <a:r>
              <a:rPr lang="it-IT" b="1" dirty="0">
                <a:solidFill>
                  <a:srgbClr val="FF0000"/>
                </a:solidFill>
              </a:rPr>
              <a:t>di non effettuare fino al 100% dell’ammortamento annuo del costo delle immobilizzazioni materiali e immateriali </a:t>
            </a:r>
            <a:r>
              <a:rPr lang="it-IT" b="1" dirty="0">
                <a:solidFill>
                  <a:srgbClr val="0070C0"/>
                </a:solidFill>
              </a:rPr>
              <a:t>anche per gli esercizi in corso al 31.12.2023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a fronte della sospensione, restano fermi:	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70C0"/>
                </a:solidFill>
              </a:rPr>
              <a:t>l’obbligo di destinare a una </a:t>
            </a:r>
            <a:r>
              <a:rPr lang="it-IT" b="1" dirty="0">
                <a:solidFill>
                  <a:srgbClr val="FF0000"/>
                </a:solidFill>
              </a:rPr>
              <a:t>riserva indisponibile </a:t>
            </a:r>
            <a:r>
              <a:rPr lang="it-IT" b="1" dirty="0">
                <a:solidFill>
                  <a:srgbClr val="0070C0"/>
                </a:solidFill>
              </a:rPr>
              <a:t>utili di ammontare corrispondente alla quota di ammortamento non effettuata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70C0"/>
                </a:solidFill>
              </a:rPr>
              <a:t>specifici obblighi di </a:t>
            </a:r>
            <a:r>
              <a:rPr lang="it-IT" b="1" dirty="0">
                <a:solidFill>
                  <a:srgbClr val="FF0000"/>
                </a:solidFill>
              </a:rPr>
              <a:t>informativa in Nota integrativa</a:t>
            </a:r>
          </a:p>
          <a:p>
            <a:r>
              <a:rPr lang="it-IT" b="1" dirty="0">
                <a:solidFill>
                  <a:srgbClr val="0070C0"/>
                </a:solidFill>
              </a:rPr>
              <a:t> </a:t>
            </a: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sotto il profilo fiscale, la </a:t>
            </a:r>
            <a:r>
              <a:rPr lang="it-IT" b="1" dirty="0">
                <a:solidFill>
                  <a:srgbClr val="FF0000"/>
                </a:solidFill>
              </a:rPr>
              <a:t>deducibilità della quota di ammortamento è ammessa</a:t>
            </a:r>
            <a:r>
              <a:rPr lang="it-IT" b="1" dirty="0">
                <a:solidFill>
                  <a:srgbClr val="0070C0"/>
                </a:solidFill>
              </a:rPr>
              <a:t> (si tratta di una facoltà), </a:t>
            </a:r>
            <a:r>
              <a:rPr lang="it-IT" b="1" dirty="0">
                <a:solidFill>
                  <a:srgbClr val="FF0000"/>
                </a:solidFill>
              </a:rPr>
              <a:t>sia ai fini IRES che ai fini IRAP, a prescindere dall’imputazione a Conto economico</a:t>
            </a:r>
            <a:r>
              <a:rPr lang="it-IT" b="1" dirty="0">
                <a:solidFill>
                  <a:srgbClr val="0070C0"/>
                </a:solidFill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74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DECRETO «MILLEPROROGHE» – D.L. 29 DICEMBRE 2022 N. 198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OBBLIGO DI TRASMISSIONE TELEMATICA MENSILE DEI CORRISPETTIVI MEDIANTE IL SISTEMA T.S.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la decorrenza dell’obbligo di adempiere alla memorizzazione elettronica e trasmissione telematica dei corrispettivi mediante </a:t>
            </a:r>
            <a:r>
              <a:rPr lang="it-IT" b="1" dirty="0">
                <a:solidFill>
                  <a:srgbClr val="FF0000"/>
                </a:solidFill>
              </a:rPr>
              <a:t>invio mensile </a:t>
            </a:r>
            <a:r>
              <a:rPr lang="it-IT" b="1" dirty="0">
                <a:solidFill>
                  <a:srgbClr val="0070C0"/>
                </a:solidFill>
              </a:rPr>
              <a:t>dei dati al Sistema Tessera sanitaria, da parte dei soggetti che ne sono tenuti (farmacie, parafarmacie, ecc.), viene ulteriormente posticipata dall’1.1.2023 </a:t>
            </a:r>
            <a:r>
              <a:rPr lang="it-IT" b="1" dirty="0">
                <a:solidFill>
                  <a:srgbClr val="FF0000"/>
                </a:solidFill>
              </a:rPr>
              <a:t>all’1.1.2024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per l’anno 2023 la trasmissione rimane semestrale:</a:t>
            </a:r>
          </a:p>
          <a:p>
            <a:pPr marL="742950" lvl="1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spese primo semestre 2023 da inviare entro il 30 settembre 2023;</a:t>
            </a:r>
          </a:p>
          <a:p>
            <a:pPr marL="742950" lvl="1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spese secondo semestre 2023 da inviare entro 31 gennaio 2024.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32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LEGGE DI BILANCIO 2023 – L. 29 DICEMBRE 2022 N. 197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REGIME FORFETTARIO EX L. 190/2014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INCREMENTO DA 65.000 EURO A 85.000 EURO DEL LIMITE DEI RICAVI/COMPENSI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FUORIUSCITA AUTOMATICA E IMMEDIATA AL SUPERAMENTO DEI 100.000 EURO DI RICAVI/COMPENSI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93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LEGGE DI BILANCIO 2023 – L. 29 DICEMBRE 2022 N. 197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FLAT TAX INCREMENTALE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IMPOSTA SOSTITUTIVA DEL 15% PER IL SOLO 2023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PER REDDITI DI LAVORO AUTONOMO E IMPRESA (NO FORFETTARI) MATURATO IN ECCEDENZA RISPETTO AL REDDITO PIU’ ELEVATO DEL TRIENNIO 2020-2022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MASSIMO REDDDITO IMPONIBILE IN FLAT TAX EURO 40.000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67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LEGGE DI BILANCIO 2023 – L. 29 DICEMBRE 2022 N. 197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FLAT TAX INCREMENTALE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ESEMPIO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r>
              <a:rPr lang="it-IT" dirty="0"/>
              <a:t>Al fine della determinazione della </a:t>
            </a:r>
            <a:r>
              <a:rPr lang="it-IT" b="1" dirty="0"/>
              <a:t>base imponibile</a:t>
            </a:r>
            <a:r>
              <a:rPr lang="it-IT" dirty="0"/>
              <a:t>, sulla quale applicare l'aliquota del 15%, si dovrà innanzitutto calcolare la </a:t>
            </a:r>
            <a:r>
              <a:rPr lang="it-IT" b="1" dirty="0"/>
              <a:t>differenza </a:t>
            </a:r>
            <a:r>
              <a:rPr lang="it-IT" dirty="0"/>
              <a:t>tra:</a:t>
            </a:r>
          </a:p>
          <a:p>
            <a:endParaRPr lang="it-IT" dirty="0"/>
          </a:p>
          <a:p>
            <a:r>
              <a:rPr lang="it-IT" dirty="0"/>
              <a:t>il </a:t>
            </a:r>
            <a:r>
              <a:rPr lang="it-IT" b="1" dirty="0"/>
              <a:t>reddito conseguito nel 2023 pari a 90.000</a:t>
            </a:r>
            <a:endParaRPr lang="it-IT" dirty="0"/>
          </a:p>
          <a:p>
            <a:endParaRPr lang="it-IT" dirty="0"/>
          </a:p>
          <a:p>
            <a:r>
              <a:rPr lang="it-IT" dirty="0"/>
              <a:t>e il </a:t>
            </a:r>
            <a:r>
              <a:rPr lang="it-IT" b="1" dirty="0"/>
              <a:t>reddito più elevato </a:t>
            </a:r>
            <a:r>
              <a:rPr lang="it-IT" dirty="0"/>
              <a:t>del triennio 2020-2022, che nel nostro esempio corrisponde a quello conseguito nel 2022 pari a</a:t>
            </a:r>
            <a:r>
              <a:rPr lang="it-IT" b="1" dirty="0"/>
              <a:t> 60.000 euro</a:t>
            </a:r>
            <a:endParaRPr lang="it-IT" dirty="0"/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EBDF0F8D-9118-A0DE-2303-455B09BD0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3597"/>
              </p:ext>
            </p:extLst>
          </p:nvPr>
        </p:nvGraphicFramePr>
        <p:xfrm>
          <a:off x="1371600" y="1484784"/>
          <a:ext cx="6400800" cy="1430265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3830691208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11335519"/>
                    </a:ext>
                  </a:extLst>
                </a:gridCol>
              </a:tblGrid>
              <a:tr h="286053">
                <a:tc>
                  <a:txBody>
                    <a:bodyPr/>
                    <a:lstStyle/>
                    <a:p>
                      <a:r>
                        <a:rPr lang="it-IT" sz="1400" b="1" dirty="0">
                          <a:effectLst/>
                        </a:rPr>
                        <a:t>Periodo d'imposta</a:t>
                      </a:r>
                      <a:endParaRPr lang="it-IT" sz="1400" dirty="0">
                        <a:effectLst/>
                      </a:endParaRPr>
                    </a:p>
                  </a:txBody>
                  <a:tcPr marL="71513" marR="71513" marT="35757" marB="35757">
                    <a:lnL w="9525" cap="flat" cmpd="sng" algn="ctr">
                      <a:solidFill>
                        <a:srgbClr val="A811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AF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811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D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>
                          <a:effectLst/>
                        </a:rPr>
                        <a:t>Reddito di riferimento</a:t>
                      </a:r>
                      <a:endParaRPr lang="it-IT" sz="1400">
                        <a:effectLst/>
                      </a:endParaRPr>
                    </a:p>
                  </a:txBody>
                  <a:tcPr marL="71513" marR="71513" marT="35757" marB="35757">
                    <a:lnL w="9525" cap="flat" cmpd="sng" algn="ctr">
                      <a:solidFill>
                        <a:srgbClr val="38AF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AF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AF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AC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785834"/>
                  </a:ext>
                </a:extLst>
              </a:tr>
              <a:tr h="28605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</a:rPr>
                        <a:t>periodo d'imposta </a:t>
                      </a:r>
                      <a:r>
                        <a:rPr lang="it-IT" sz="1400" b="1">
                          <a:effectLst/>
                        </a:rPr>
                        <a:t>2023</a:t>
                      </a:r>
                      <a:endParaRPr lang="it-IT" sz="1400">
                        <a:effectLst/>
                      </a:endParaRPr>
                    </a:p>
                  </a:txBody>
                  <a:tcPr marL="71513" marR="71513" marT="35757" marB="35757">
                    <a:lnL w="9525" cap="flat" cmpd="sng" algn="ctr">
                      <a:solidFill>
                        <a:srgbClr val="88D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AC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D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841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effectLst/>
                        </a:rPr>
                        <a:t>90.000 euro</a:t>
                      </a:r>
                    </a:p>
                  </a:txBody>
                  <a:tcPr marL="71513" marR="71513" marT="35757" marB="35757">
                    <a:lnL w="9525" cap="flat" cmpd="sng" algn="ctr">
                      <a:solidFill>
                        <a:srgbClr val="98AC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AC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AC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6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19988"/>
                  </a:ext>
                </a:extLst>
              </a:tr>
              <a:tr h="28605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</a:rPr>
                        <a:t>periodo d'imposta </a:t>
                      </a:r>
                      <a:r>
                        <a:rPr lang="it-IT" sz="1400" b="1">
                          <a:effectLst/>
                        </a:rPr>
                        <a:t>2022</a:t>
                      </a:r>
                      <a:endParaRPr lang="it-IT" sz="1400">
                        <a:effectLst/>
                      </a:endParaRPr>
                    </a:p>
                  </a:txBody>
                  <a:tcPr marL="71513" marR="71513" marT="35757" marB="35757">
                    <a:lnL w="9525" cap="flat" cmpd="sng" algn="ctr">
                      <a:solidFill>
                        <a:srgbClr val="7841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6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841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86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effectLst/>
                        </a:rPr>
                        <a:t>60.000 euro</a:t>
                      </a:r>
                    </a:p>
                  </a:txBody>
                  <a:tcPr marL="71513" marR="71513" marT="35757" marB="35757">
                    <a:lnL w="9525" cap="flat" cmpd="sng" algn="ctr">
                      <a:solidFill>
                        <a:srgbClr val="D86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6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6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86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762002"/>
                  </a:ext>
                </a:extLst>
              </a:tr>
              <a:tr h="28605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</a:rPr>
                        <a:t>periodo d'imposta </a:t>
                      </a:r>
                      <a:r>
                        <a:rPr lang="it-IT" sz="1400" b="1">
                          <a:effectLst/>
                        </a:rPr>
                        <a:t>2021</a:t>
                      </a:r>
                      <a:endParaRPr lang="it-IT" sz="1400">
                        <a:effectLst/>
                      </a:endParaRPr>
                    </a:p>
                  </a:txBody>
                  <a:tcPr marL="71513" marR="71513" marT="35757" marB="35757">
                    <a:lnL w="9525" cap="flat" cmpd="sng" algn="ctr">
                      <a:solidFill>
                        <a:srgbClr val="786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6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86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86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>
                          <a:effectLst/>
                        </a:rPr>
                        <a:t>35.000 euro</a:t>
                      </a:r>
                    </a:p>
                  </a:txBody>
                  <a:tcPr marL="71513" marR="71513" marT="35757" marB="35757">
                    <a:lnL w="9525" cap="flat" cmpd="sng" algn="ctr">
                      <a:solidFill>
                        <a:srgbClr val="386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6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6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6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791156"/>
                  </a:ext>
                </a:extLst>
              </a:tr>
              <a:tr h="286053">
                <a:tc>
                  <a:txBody>
                    <a:bodyPr/>
                    <a:lstStyle/>
                    <a:p>
                      <a:r>
                        <a:rPr lang="it-IT" sz="1400" dirty="0">
                          <a:effectLst/>
                        </a:rPr>
                        <a:t>periodo d'imposta </a:t>
                      </a:r>
                      <a:r>
                        <a:rPr lang="it-IT" sz="1400" b="1" dirty="0">
                          <a:effectLst/>
                        </a:rPr>
                        <a:t>2020</a:t>
                      </a:r>
                      <a:endParaRPr lang="it-IT" sz="1400" dirty="0">
                        <a:effectLst/>
                      </a:endParaRPr>
                    </a:p>
                  </a:txBody>
                  <a:tcPr marL="71513" marR="71513" marT="35757" marB="35757">
                    <a:lnL w="9525" cap="flat" cmpd="sng" algn="ctr">
                      <a:solidFill>
                        <a:srgbClr val="386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6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6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86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effectLst/>
                        </a:rPr>
                        <a:t>50.000 euro</a:t>
                      </a:r>
                    </a:p>
                  </a:txBody>
                  <a:tcPr marL="71513" marR="71513" marT="35757" marB="35757">
                    <a:lnL w="9525" cap="flat" cmpd="sng" algn="ctr">
                      <a:solidFill>
                        <a:srgbClr val="F06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6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6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6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741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78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LEGGE DI BILANCIO 2023 – L. 29 DICEMBRE 2022 N. 197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FLAT TAX INCREMENTALE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it-IT" dirty="0"/>
              <a:t>Avremo quindi una </a:t>
            </a:r>
            <a:r>
              <a:rPr lang="it-IT" b="1" dirty="0"/>
              <a:t>differenza </a:t>
            </a:r>
            <a:r>
              <a:rPr lang="it-IT" dirty="0"/>
              <a:t>pari a (90.000 - 60.000) =</a:t>
            </a:r>
            <a:r>
              <a:rPr lang="it-IT" b="1" dirty="0"/>
              <a:t> 30.000 euro</a:t>
            </a:r>
            <a:endParaRPr lang="it-IT" dirty="0"/>
          </a:p>
          <a:p>
            <a:pPr algn="just">
              <a:lnSpc>
                <a:spcPct val="150000"/>
              </a:lnSpc>
            </a:pPr>
            <a:r>
              <a:rPr lang="it-IT" dirty="0"/>
              <a:t>Dal tenore della norma, per determinare la base imponibile, </a:t>
            </a:r>
            <a:r>
              <a:rPr lang="it-IT" b="1" dirty="0"/>
              <a:t>si dovrà decurtare dalla differenza</a:t>
            </a:r>
            <a:r>
              <a:rPr lang="it-IT" dirty="0"/>
              <a:t>, il 5% dell’importo del reddito più elevato registrato nel triennio, ovvero a </a:t>
            </a:r>
            <a:r>
              <a:rPr lang="it-IT" b="1" dirty="0"/>
              <a:t>3.000 euro</a:t>
            </a:r>
            <a:r>
              <a:rPr lang="it-IT" dirty="0"/>
              <a:t> (60.000*5%).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 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Otterremo una </a:t>
            </a:r>
            <a:r>
              <a:rPr lang="it-IT" b="1" dirty="0"/>
              <a:t>base imponibile</a:t>
            </a:r>
            <a:r>
              <a:rPr lang="it-IT" dirty="0"/>
              <a:t> pari a </a:t>
            </a:r>
            <a:r>
              <a:rPr lang="it-IT" b="1" dirty="0"/>
              <a:t>27.000 euro</a:t>
            </a:r>
            <a:r>
              <a:rPr lang="it-IT" dirty="0"/>
              <a:t> (30.000 - 3.000), sulla quale dovrà essere applicata l'aliquota del 15%.</a:t>
            </a:r>
          </a:p>
          <a:p>
            <a:pPr algn="just">
              <a:lnSpc>
                <a:spcPct val="150000"/>
              </a:lnSpc>
            </a:pPr>
            <a:r>
              <a:rPr lang="it-IT" b="1" dirty="0"/>
              <a:t>L'imposta sostitutiva sarà pari a 4.050,00 euro (</a:t>
            </a:r>
            <a:r>
              <a:rPr lang="it-IT" b="1" dirty="0" err="1"/>
              <a:t>Flat</a:t>
            </a:r>
            <a:r>
              <a:rPr lang="it-IT" b="1" dirty="0"/>
              <a:t> tax)</a:t>
            </a:r>
            <a:endParaRPr lang="it-IT" dirty="0"/>
          </a:p>
          <a:p>
            <a:pPr algn="just">
              <a:lnSpc>
                <a:spcPct val="150000"/>
              </a:lnSpc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28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LEGGE DI BILANCIO 2023 – L. 29 DICEMBRE 2022 N. 197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ASSEGNAZIONE AGEVOLATA DI BENI AI SOCI E TRASFORMAZIONE IN S.S.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IMPOSTA SOSTITUTIVA DELL’8% SULLE PLUSVALENZE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IMPOSTA SOSTITUTIVA DELL’11% SULLE RISERVE IN SOSPENSIONE D’IMPOSTA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GLI ATTI DI ASSEGNAZIONE, CESSIONE E TRASFORMAZIONE DEVONO ESSERE EFFETTUATI ENTRO IL 30 SETTEMBRE 2023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fontAlgn="base"/>
            <a:r>
              <a:rPr lang="it-IT" b="1" dirty="0"/>
              <a:t>Le agevolazioni sono concesse alla condizione che:</a:t>
            </a:r>
          </a:p>
          <a:p>
            <a:pPr marL="285750" indent="-285750" fontAlgn="base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i soci siano iscritti a libro soci al 30 settembre 2022 (se il libro soci è previsto);</a:t>
            </a:r>
          </a:p>
          <a:p>
            <a:pPr marL="285750" indent="-285750" fontAlgn="base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fontAlgn="base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i soci vengano iscritti a libro soci entro il 31 gennaio 2023 in forza di un titolo di trasferimento avente data certa anteriore al 1° ottobre 2022</a:t>
            </a:r>
          </a:p>
          <a:p>
            <a:pPr fontAlgn="base"/>
            <a:endParaRPr lang="it-IT" b="1" dirty="0">
              <a:solidFill>
                <a:srgbClr val="0070C0"/>
              </a:solidFill>
            </a:endParaRP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85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LEGGE DI BILANCIO 2023 – L. 29 DICEMBRE 2022 N. 197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RIVALUTAZIONE DELLE PARTECIPAZIONI E DEI TERRENI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IMPOSTA SOSTITUTIVA DEL 16% (ERA 14%)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REDAZIONE DELLA PERIZIA DI STIMA ENTRO IL 15 NOVEMBRE 2023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3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LEGGE DI BILANCIO 2023 – L. 29 DICEMBRE 2022 N. 197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CONTABILITA’ SEMPLIFICATA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ELEVATE LE SOGLIE DI RICAVI PER USUFRUIRE DEL REGIME SEMPLIFICATO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500.000 EURO (era 400.000) PER LE IMPRESE CHE SVOLGONO PRESTAZIONI DI SERVIZI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800.000 EURO (era 700.000) PER LE IMPRESE CHE SVOLGONO ALTRE ATTIVITA’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79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LEGGE DI BILANCIO 2023 – L. 29 DICEMBRE 2022 N. 197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17 gennaio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AMMORTAMENTO DEI FABBRICATI DELLE IMPRESE DEL COMMERCIO AL DETTAGLIO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ELEVATA AL 6% L’ALIQUOTA DI AMMORTAMENTO PER I FABBRICATI STRUMENTALI PER LE IMPRESE DEL SETTORE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APPLICABILE PER GLI ANNI DAL 2023 AL 2027</a:t>
            </a:r>
            <a:endParaRPr lang="it-IT" b="1" dirty="0">
              <a:solidFill>
                <a:srgbClr val="FF0000"/>
              </a:solidFill>
            </a:endParaRP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lica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12816</TotalTime>
  <Words>1395</Words>
  <Application>Microsoft Office PowerPoint</Application>
  <PresentationFormat>Presentazione su schermo (4:3)</PresentationFormat>
  <Paragraphs>200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Calibri</vt:lpstr>
      <vt:lpstr>Georgia</vt:lpstr>
      <vt:lpstr>Trebuchet MS</vt:lpstr>
      <vt:lpstr>Wingdings</vt:lpstr>
      <vt:lpstr>Elica</vt:lpstr>
      <vt:lpstr>Presentazione standard di PowerPoint</vt:lpstr>
      <vt:lpstr>LEGGE DI BILANCIO 2023 – L. 29 DICEMBRE 2022 N. 197</vt:lpstr>
      <vt:lpstr>LEGGE DI BILANCIO 2023 – L. 29 DICEMBRE 2022 N. 197</vt:lpstr>
      <vt:lpstr>LEGGE DI BILANCIO 2023 – L. 29 DICEMBRE 2022 N. 197</vt:lpstr>
      <vt:lpstr>LEGGE DI BILANCIO 2023 – L. 29 DICEMBRE 2022 N. 197</vt:lpstr>
      <vt:lpstr>LEGGE DI BILANCIO 2023 – L. 29 DICEMBRE 2022 N. 197</vt:lpstr>
      <vt:lpstr>LEGGE DI BILANCIO 2023 – L. 29 DICEMBRE 2022 N. 197</vt:lpstr>
      <vt:lpstr>LEGGE DI BILANCIO 2023 – L. 29 DICEMBRE 2022 N. 197</vt:lpstr>
      <vt:lpstr>LEGGE DI BILANCIO 2023 – L. 29 DICEMBRE 2022 N. 197</vt:lpstr>
      <vt:lpstr>LEGGE DI BILANCIO 2023 – L. 29 DICEMBRE 2022 N. 197</vt:lpstr>
      <vt:lpstr>LEGGE DI BILANCIO 2023 – L. 29 DICEMBRE 2022 N. 197</vt:lpstr>
      <vt:lpstr>LEGGE DI BILANCIO 2023 – L. 29 DICEMBRE 2022 N. 197</vt:lpstr>
      <vt:lpstr>LEGGE DI BILANCIO 2023 – L. 29 DICEMBRE 2022 N. 197</vt:lpstr>
      <vt:lpstr>LEGGE DI BILANCIO 2023 – L. 29 DICEMBRE 2022 N. 197</vt:lpstr>
      <vt:lpstr>DECRETO «MILLEPROROGHE» – D.L. 29 DICEMBRE 2022 N. 198</vt:lpstr>
      <vt:lpstr>DECRETO «MILLEPROROGHE» – D.L. 29 DICEMBRE 2022 N. 198</vt:lpstr>
      <vt:lpstr>DECRETO «MILLEPROROGHE» – D.L. 29 DICEMBRE 2022 N. 198</vt:lpstr>
      <vt:lpstr>DECRETO «MILLEPROROGHE» – D.L. 29 DICEMBRE 2022 N. 198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PC91</dc:creator>
  <cp:lastModifiedBy>Massimo Fumagalli</cp:lastModifiedBy>
  <cp:revision>876</cp:revision>
  <cp:lastPrinted>2018-06-01T13:04:22Z</cp:lastPrinted>
  <dcterms:created xsi:type="dcterms:W3CDTF">2015-11-19T10:08:18Z</dcterms:created>
  <dcterms:modified xsi:type="dcterms:W3CDTF">2023-01-13T15:45:18Z</dcterms:modified>
</cp:coreProperties>
</file>