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4" r:id="rId2"/>
    <p:sldId id="286" r:id="rId3"/>
    <p:sldId id="287" r:id="rId4"/>
    <p:sldId id="288" r:id="rId5"/>
    <p:sldId id="289" r:id="rId6"/>
    <p:sldId id="290" r:id="rId7"/>
    <p:sldId id="291" r:id="rId8"/>
    <p:sldId id="292" r:id="rId9"/>
    <p:sldId id="293" r:id="rId10"/>
    <p:sldId id="294" r:id="rId11"/>
    <p:sldId id="295" r:id="rId12"/>
    <p:sldId id="296" r:id="rId13"/>
    <p:sldId id="297" r:id="rId14"/>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74" autoAdjust="0"/>
  </p:normalViewPr>
  <p:slideViewPr>
    <p:cSldViewPr>
      <p:cViewPr varScale="1">
        <p:scale>
          <a:sx n="163" d="100"/>
          <a:sy n="163" d="100"/>
        </p:scale>
        <p:origin x="1734" y="138"/>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401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7AADC25-7FB6-4ECB-944F-9EF7C16EF988}" type="datetimeFigureOut">
              <a:rPr lang="it-IT" smtClean="0"/>
              <a:t>11/12/2022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7109B1F-F77C-4ECD-8051-3A9EAF9F1C0E}" type="slidenum">
              <a:rPr lang="it-IT" smtClean="0"/>
              <a:t>‹N›</a:t>
            </a:fld>
            <a:endParaRPr lang="it-IT"/>
          </a:p>
        </p:txBody>
      </p:sp>
    </p:spTree>
    <p:extLst>
      <p:ext uri="{BB962C8B-B14F-4D97-AF65-F5344CB8AC3E}">
        <p14:creationId xmlns:p14="http://schemas.microsoft.com/office/powerpoint/2010/main" val="3858949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F6E889B-7119-4068-B038-9C695376132C}" type="datetime1">
              <a:rPr lang="it-IT" smtClean="0"/>
              <a:t>11/12/2022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it-IT"/>
              <a:t>Fare clic per modificare lo stile del titolo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9161D85F-BB39-4381-9026-8D3D35A07148}" type="datetime1">
              <a:rPr lang="it-IT" smtClean="0"/>
              <a:t>11/12/2022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lo stile del titolo</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386AF9-D71D-453C-98A1-D46B6D96283E}" type="datetime1">
              <a:rPr lang="it-IT" smtClean="0"/>
              <a:t>11/12/2022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7EDC01-1169-4D7D-9BC8-D2429933179C}" type="datetime1">
              <a:rPr lang="it-IT" smtClean="0"/>
              <a:t>11/12/2022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8604448" y="0"/>
            <a:ext cx="539552" cy="365125"/>
          </a:xfrm>
        </p:spPr>
        <p:txBody>
          <a:bodyPr/>
          <a:lstStyle/>
          <a:p>
            <a:fld id="{E7A41E1B-4F70-4964-A407-84C68BE8251C}" type="slidenum">
              <a:rPr lang="it-IT" smtClean="0"/>
              <a:t>‹N›</a:t>
            </a:fld>
            <a:endParaRPr lang="it-IT"/>
          </a:p>
        </p:txBody>
      </p:sp>
      <p:sp>
        <p:nvSpPr>
          <p:cNvPr id="8" name="Title 7"/>
          <p:cNvSpPr>
            <a:spLocks noGrp="1"/>
          </p:cNvSpPr>
          <p:nvPr>
            <p:ph type="title"/>
          </p:nvPr>
        </p:nvSpPr>
        <p:spPr/>
        <p:txBody>
          <a:bodyPr/>
          <a:lstStyle/>
          <a:p>
            <a:r>
              <a:rPr lang="it-IT" dirty="0"/>
              <a:t>Fare clic per modificare lo stile del titolo</a:t>
            </a:r>
            <a:endParaRPr lang="en-US" dirty="0"/>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54E0815F-A89D-4107-B011-CA900C11814A}" type="datetime1">
              <a:rPr lang="it-IT" smtClean="0"/>
              <a:t>11/12/2022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52CA769-75A2-4B60-8104-0E07B2DE9901}" type="datetime1">
              <a:rPr lang="it-IT" smtClean="0"/>
              <a:t>11/12/2022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8" name="Title 7"/>
          <p:cNvSpPr>
            <a:spLocks noGrp="1"/>
          </p:cNvSpPr>
          <p:nvPr>
            <p:ph type="title"/>
          </p:nvPr>
        </p:nvSpPr>
        <p:spPr/>
        <p:txBody>
          <a:bodyPr/>
          <a:lstStyle/>
          <a:p>
            <a:r>
              <a:rPr lang="it-IT"/>
              <a:t>Fare clic per modificare lo stile del titolo</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it-IT"/>
              <a:t>Fare clic per modificare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D314B88-C444-4D84-A526-9D62865AEA30}" type="datetime1">
              <a:rPr lang="it-IT" smtClean="0"/>
              <a:t>11/12/2022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
        <p:nvSpPr>
          <p:cNvPr id="10" name="Title 9"/>
          <p:cNvSpPr>
            <a:spLocks noGrp="1"/>
          </p:cNvSpPr>
          <p:nvPr>
            <p:ph type="title"/>
          </p:nvPr>
        </p:nvSpPr>
        <p:spPr/>
        <p:txBody>
          <a:bodyPr/>
          <a:lstStyle/>
          <a:p>
            <a:r>
              <a:rPr lang="it-IT"/>
              <a:t>Fare clic per modificare lo stile del titolo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59333C1F-B6A0-4E95-BE33-4409DA8E35CA}" type="datetime1">
              <a:rPr lang="it-IT" smtClean="0"/>
              <a:t>11/12/2022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F7308-4C5F-456A-9A36-CB12738B7A79}" type="datetime1">
              <a:rPr lang="it-IT" smtClean="0"/>
              <a:t>11/12/2022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it-IT"/>
              <a:t>Fare clic per modificare lo stile del titolo</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26B6B261-49FA-4127-8290-4E4E9CE58749}" type="datetime1">
              <a:rPr lang="it-IT" smtClean="0"/>
              <a:t>11/12/2022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6CDDBDFE-9FEB-499E-B85F-DC5991265325}" type="datetime1">
              <a:rPr lang="it-IT" smtClean="0"/>
              <a:t>11/12/2022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it-IT"/>
              <a:t>Fare clic per modificare lo stile del titolo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F687A62-26EF-44F3-82CF-3E4FB702AEF3}" type="datetime1">
              <a:rPr lang="it-IT" smtClean="0"/>
              <a:t>11/12/2022</a:t>
            </a:fld>
            <a:endParaRPr lang="it-I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dire.registroimprese.it/direWeb/imposta-pratica"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endParaRPr lang="it-IT" sz="2400" dirty="0">
              <a:solidFill>
                <a:srgbClr val="243572"/>
              </a:solidFill>
            </a:endParaRP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79512" y="858035"/>
            <a:ext cx="8784976" cy="5170646"/>
          </a:xfrm>
          <a:prstGeom prst="rect">
            <a:avLst/>
          </a:prstGeom>
          <a:noFill/>
        </p:spPr>
        <p:txBody>
          <a:bodyPr wrap="square" rtlCol="0">
            <a:spAutoFit/>
          </a:bodyPr>
          <a:lstStyle/>
          <a:p>
            <a:pPr algn="just"/>
            <a:endParaRPr lang="it-IT" b="1" dirty="0"/>
          </a:p>
          <a:p>
            <a:pPr algn="just"/>
            <a:endParaRPr lang="it-IT" sz="1400" b="1" dirty="0"/>
          </a:p>
          <a:p>
            <a:r>
              <a:rPr lang="it-IT" sz="1400" b="1" dirty="0"/>
              <a:t>										</a:t>
            </a:r>
          </a:p>
          <a:p>
            <a:pPr algn="ctr"/>
            <a:endParaRPr lang="it-IT" sz="1400" b="1" dirty="0"/>
          </a:p>
          <a:p>
            <a:pPr algn="ctr"/>
            <a:endParaRPr lang="it-IT" b="1" dirty="0">
              <a:solidFill>
                <a:srgbClr val="FF0000"/>
              </a:solidFill>
            </a:endParaRPr>
          </a:p>
          <a:p>
            <a:pPr algn="ctr"/>
            <a:r>
              <a:rPr lang="it-IT" sz="4800" b="1" i="1" dirty="0">
                <a:solidFill>
                  <a:srgbClr val="0070C0"/>
                </a:solidFill>
              </a:rPr>
              <a:t>WEBINAR FISCALE</a:t>
            </a:r>
          </a:p>
          <a:p>
            <a:pPr algn="ctr"/>
            <a:endParaRPr lang="it-IT" b="1" dirty="0">
              <a:solidFill>
                <a:srgbClr val="FF0000"/>
              </a:solidFill>
            </a:endParaRPr>
          </a:p>
          <a:p>
            <a:pPr algn="ctr"/>
            <a:r>
              <a:rPr lang="it-IT" sz="3200" b="1" dirty="0">
                <a:solidFill>
                  <a:srgbClr val="243572"/>
                </a:solidFill>
              </a:rPr>
              <a:t>APPROFONDIMENTI, SCADENZE ED OPPORTUNITA’ IMMINENTI</a:t>
            </a:r>
            <a:endParaRPr lang="it-IT" sz="3200" b="1" dirty="0">
              <a:solidFill>
                <a:srgbClr val="FF0000"/>
              </a:solidFill>
            </a:endParaRPr>
          </a:p>
          <a:p>
            <a:pPr algn="ctr"/>
            <a:endParaRPr lang="it-IT" b="1" dirty="0">
              <a:solidFill>
                <a:srgbClr val="FF0000"/>
              </a:solidFill>
            </a:endParaRPr>
          </a:p>
          <a:p>
            <a:pPr algn="ctr"/>
            <a:endParaRPr lang="it-IT" b="1" dirty="0">
              <a:solidFill>
                <a:srgbClr val="FF0000"/>
              </a:solidFill>
            </a:endParaRPr>
          </a:p>
          <a:p>
            <a:pPr algn="ctr"/>
            <a:endParaRPr lang="it-IT" b="1" dirty="0">
              <a:solidFill>
                <a:srgbClr val="FF0000"/>
              </a:solidFill>
            </a:endParaRPr>
          </a:p>
          <a:p>
            <a:pPr algn="ctr"/>
            <a:endParaRPr lang="it-IT" b="1" dirty="0">
              <a:solidFill>
                <a:srgbClr val="FF0000"/>
              </a:solidFill>
            </a:endParaRPr>
          </a:p>
          <a:p>
            <a:pPr algn="ctr"/>
            <a:endParaRPr lang="it-IT" b="1" dirty="0">
              <a:solidFill>
                <a:srgbClr val="FF0000"/>
              </a:solidFill>
            </a:endParaRPr>
          </a:p>
          <a:p>
            <a:pPr algn="ctr"/>
            <a:endParaRPr lang="it-IT" b="1" dirty="0">
              <a:solidFill>
                <a:srgbClr val="FF000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162080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DETRAZIONE IVA PER LE IMPORTAZIONI</a:t>
            </a:r>
            <a:br>
              <a:rPr lang="it-IT" sz="2400" dirty="0">
                <a:solidFill>
                  <a:srgbClr val="243572"/>
                </a:solidFill>
              </a:rPr>
            </a:br>
            <a:r>
              <a:rPr lang="it-IT" sz="2400" dirty="0">
                <a:solidFill>
                  <a:srgbClr val="243572"/>
                </a:solidFill>
              </a:rPr>
              <a:t>LA BOLLA DOGANALE DIGITALE</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61764" y="1484784"/>
            <a:ext cx="8784976" cy="2308324"/>
          </a:xfrm>
          <a:prstGeom prst="rect">
            <a:avLst/>
          </a:prstGeom>
          <a:noFill/>
        </p:spPr>
        <p:txBody>
          <a:bodyPr wrap="square" rtlCol="0">
            <a:spAutoFit/>
          </a:bodyPr>
          <a:lstStyle/>
          <a:p>
            <a:pPr algn="just"/>
            <a:r>
              <a:rPr lang="it-IT" sz="2400" dirty="0"/>
              <a:t>Il </a:t>
            </a:r>
            <a:r>
              <a:rPr lang="it-IT" sz="2400" dirty="0">
                <a:solidFill>
                  <a:srgbClr val="FF0000"/>
                </a:solidFill>
              </a:rPr>
              <a:t>diritto alla detrazione </a:t>
            </a:r>
            <a:r>
              <a:rPr lang="it-IT" sz="2400" dirty="0"/>
              <a:t>può essere esercitato a partire </a:t>
            </a:r>
            <a:r>
              <a:rPr lang="it-IT" sz="2400" dirty="0">
                <a:solidFill>
                  <a:srgbClr val="FF0000"/>
                </a:solidFill>
              </a:rPr>
              <a:t>dal momento in cui il soggetto passivo destinatario dei beni</a:t>
            </a:r>
            <a:r>
              <a:rPr lang="it-IT" sz="2400" dirty="0"/>
              <a:t>, </a:t>
            </a:r>
            <a:r>
              <a:rPr lang="it-IT" sz="2400" dirty="0">
                <a:solidFill>
                  <a:srgbClr val="FF0000"/>
                </a:solidFill>
              </a:rPr>
              <a:t>essendo venuto in possesso della bolletta doganale, </a:t>
            </a:r>
            <a:r>
              <a:rPr lang="it-IT" sz="2400" b="1" dirty="0">
                <a:solidFill>
                  <a:srgbClr val="FF0000"/>
                </a:solidFill>
              </a:rPr>
              <a:t>annota</a:t>
            </a:r>
            <a:r>
              <a:rPr lang="it-IT" sz="2400" dirty="0">
                <a:solidFill>
                  <a:srgbClr val="FF0000"/>
                </a:solidFill>
              </a:rPr>
              <a:t> la stessa nel registro IVA acquisti (a norma dell’art. 25 del DPR 633/72)</a:t>
            </a:r>
            <a:r>
              <a:rPr lang="it-IT" sz="2400" dirty="0"/>
              <a:t>, facendola confluire nella liquidazione periodica relativa al mese o trimestre del periodo di competenza. </a:t>
            </a:r>
            <a:endParaRPr lang="it-IT" sz="2400" b="1" dirty="0">
              <a:solidFill>
                <a:srgbClr val="FF000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409629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DETRAZIONE IVA PER LE IMPORTAZIONI</a:t>
            </a:r>
            <a:br>
              <a:rPr lang="it-IT" sz="2400" dirty="0">
                <a:solidFill>
                  <a:srgbClr val="243572"/>
                </a:solidFill>
              </a:rPr>
            </a:br>
            <a:r>
              <a:rPr lang="it-IT" sz="2400" dirty="0">
                <a:solidFill>
                  <a:srgbClr val="243572"/>
                </a:solidFill>
              </a:rPr>
              <a:t>LA BOLLA DOGANALE DIGITALE</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61764" y="1484784"/>
            <a:ext cx="8784976" cy="3416320"/>
          </a:xfrm>
          <a:prstGeom prst="rect">
            <a:avLst/>
          </a:prstGeom>
          <a:noFill/>
        </p:spPr>
        <p:txBody>
          <a:bodyPr wrap="square" rtlCol="0">
            <a:spAutoFit/>
          </a:bodyPr>
          <a:lstStyle/>
          <a:p>
            <a:r>
              <a:rPr lang="it-IT" sz="2400" dirty="0"/>
              <a:t>Il </a:t>
            </a:r>
            <a:r>
              <a:rPr lang="it-IT" sz="2400" dirty="0">
                <a:solidFill>
                  <a:srgbClr val="FF0000"/>
                </a:solidFill>
              </a:rPr>
              <a:t>diritto alla detrazione dell’imposta sugli acquisti </a:t>
            </a:r>
            <a:r>
              <a:rPr lang="it-IT" sz="2400" dirty="0"/>
              <a:t>e sulle importazioni può essere </a:t>
            </a:r>
            <a:r>
              <a:rPr lang="it-IT" sz="2400" dirty="0">
                <a:solidFill>
                  <a:srgbClr val="FF0000"/>
                </a:solidFill>
              </a:rPr>
              <a:t>esercitato al più tardi entro il termine di presentazione della dichiarazione annuale IVA riferita all’anno in cui il diritto è sorto</a:t>
            </a:r>
            <a:r>
              <a:rPr lang="it-IT" sz="2400" dirty="0"/>
              <a:t>. Pertanto, di fatto, l’ultimo giorno per esercitare la detrazione dell’imposta relativa a un’importazione effettuata nel corso del 2022 per la quale è stata ricevuta la relativa bolletta doganale nel corso del medesimo anno, è il </a:t>
            </a:r>
            <a:r>
              <a:rPr lang="it-IT" sz="2400" b="1" dirty="0">
                <a:solidFill>
                  <a:srgbClr val="FF0000"/>
                </a:solidFill>
              </a:rPr>
              <a:t>30 aprile</a:t>
            </a:r>
            <a:r>
              <a:rPr lang="it-IT" sz="2400" dirty="0">
                <a:solidFill>
                  <a:srgbClr val="FF0000"/>
                </a:solidFill>
              </a:rPr>
              <a:t> 2023 </a:t>
            </a:r>
            <a:r>
              <a:rPr lang="it-IT" sz="2400" dirty="0"/>
              <a:t>(ossia il </a:t>
            </a:r>
            <a:r>
              <a:rPr lang="it-IT" sz="2400" b="1" dirty="0"/>
              <a:t>2 maggio 2023</a:t>
            </a:r>
            <a:r>
              <a:rPr lang="it-IT" sz="2400" dirty="0"/>
              <a:t>, in quanto primo giorno feriale successivo).</a:t>
            </a: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298154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DETRAZIONE IVA PER LE IMPORTAZIONI</a:t>
            </a:r>
            <a:br>
              <a:rPr lang="it-IT" sz="2400" dirty="0">
                <a:solidFill>
                  <a:srgbClr val="243572"/>
                </a:solidFill>
              </a:rPr>
            </a:br>
            <a:r>
              <a:rPr lang="it-IT" sz="2400" dirty="0">
                <a:solidFill>
                  <a:srgbClr val="243572"/>
                </a:solidFill>
              </a:rPr>
              <a:t>LA BOLLA DOGANALE DIGITALE</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61764" y="1484784"/>
            <a:ext cx="8784976" cy="1200329"/>
          </a:xfrm>
          <a:prstGeom prst="rect">
            <a:avLst/>
          </a:prstGeom>
          <a:noFill/>
        </p:spPr>
        <p:txBody>
          <a:bodyPr wrap="square" rtlCol="0">
            <a:spAutoFit/>
          </a:bodyPr>
          <a:lstStyle/>
          <a:p>
            <a:r>
              <a:rPr lang="it-IT" sz="2400" dirty="0"/>
              <a:t>PROCEDURA PER </a:t>
            </a:r>
            <a:r>
              <a:rPr lang="it-IT" sz="2400" dirty="0">
                <a:solidFill>
                  <a:srgbClr val="FF0000"/>
                </a:solidFill>
              </a:rPr>
              <a:t>L’AUTENTICAZIONE</a:t>
            </a:r>
          </a:p>
          <a:p>
            <a:endParaRPr lang="it-IT" sz="2400" dirty="0"/>
          </a:p>
          <a:p>
            <a:r>
              <a:rPr lang="it-IT" sz="2400" dirty="0"/>
              <a:t>PROCEDURA PER IL </a:t>
            </a:r>
            <a:r>
              <a:rPr lang="it-IT" sz="2400" dirty="0">
                <a:solidFill>
                  <a:srgbClr val="FF0000"/>
                </a:solidFill>
              </a:rPr>
              <a:t>RECUPERO DEL DOCUMENTO CONTABILE</a:t>
            </a: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373159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FLASH ULTIMA ORA</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61764" y="1484784"/>
            <a:ext cx="8784976" cy="2862322"/>
          </a:xfrm>
          <a:prstGeom prst="rect">
            <a:avLst/>
          </a:prstGeom>
          <a:noFill/>
        </p:spPr>
        <p:txBody>
          <a:bodyPr wrap="square" rtlCol="0">
            <a:spAutoFit/>
          </a:bodyPr>
          <a:lstStyle/>
          <a:p>
            <a:r>
              <a:rPr lang="it-IT" sz="2400" dirty="0">
                <a:solidFill>
                  <a:srgbClr val="FF0000"/>
                </a:solidFill>
              </a:rPr>
              <a:t>DIVIDENDI</a:t>
            </a:r>
            <a:r>
              <a:rPr lang="it-IT" sz="2400" dirty="0"/>
              <a:t> (</a:t>
            </a:r>
            <a:r>
              <a:rPr lang="it-IT" dirty="0"/>
              <a:t>principio di diritto dell’Agenzia delle Entrate n. 3/2022, pubblicato il 6 dicembre 2022)</a:t>
            </a:r>
          </a:p>
          <a:p>
            <a:endParaRPr lang="it-IT" sz="2400" dirty="0">
              <a:solidFill>
                <a:srgbClr val="FF0000"/>
              </a:solidFill>
            </a:endParaRPr>
          </a:p>
          <a:p>
            <a:r>
              <a:rPr lang="it-IT" sz="2400" dirty="0">
                <a:solidFill>
                  <a:srgbClr val="FF0000"/>
                </a:solidFill>
              </a:rPr>
              <a:t>TITOLARE EFFETTIVO </a:t>
            </a:r>
            <a:r>
              <a:rPr lang="it-IT" dirty="0">
                <a:hlinkClick r:id="rId2">
                  <a:extLst>
                    <a:ext uri="{A12FA001-AC4F-418D-AE19-62706E023703}">
                      <ahyp:hlinkClr xmlns:ahyp="http://schemas.microsoft.com/office/drawing/2018/hyperlinkcolor" val="tx"/>
                    </a:ext>
                  </a:extLst>
                </a:hlinkClick>
              </a:rPr>
              <a:t>https://dire.registroimprese.it/direWeb/imposta-pratica</a:t>
            </a:r>
            <a:endParaRPr lang="it-IT" dirty="0"/>
          </a:p>
          <a:p>
            <a:endParaRPr lang="it-IT" sz="2400" dirty="0"/>
          </a:p>
          <a:p>
            <a:endParaRPr lang="it-IT" sz="2400" dirty="0"/>
          </a:p>
          <a:p>
            <a:r>
              <a:rPr lang="it-IT" sz="2400" dirty="0"/>
              <a:t>OMAGGI NEL TETTO DEI </a:t>
            </a:r>
            <a:r>
              <a:rPr lang="it-IT" sz="2400" dirty="0">
                <a:solidFill>
                  <a:srgbClr val="FF0000"/>
                </a:solidFill>
              </a:rPr>
              <a:t>3.000 EURO</a:t>
            </a:r>
            <a:r>
              <a:rPr lang="it-IT" sz="2400" dirty="0"/>
              <a:t> DEI </a:t>
            </a:r>
            <a:r>
              <a:rPr lang="it-IT" sz="2400" dirty="0">
                <a:solidFill>
                  <a:srgbClr val="FF0000"/>
                </a:solidFill>
              </a:rPr>
              <a:t>FRINGE BENEFITS 2022</a:t>
            </a: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67344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BENI STRUMENTALI VALUTAZIONI ENTRO IL 31.12.2022</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79512" y="858035"/>
            <a:ext cx="8784976" cy="1477328"/>
          </a:xfrm>
          <a:prstGeom prst="rect">
            <a:avLst/>
          </a:prstGeom>
          <a:noFill/>
        </p:spPr>
        <p:txBody>
          <a:bodyPr wrap="square" rtlCol="0">
            <a:spAutoFit/>
          </a:bodyPr>
          <a:lstStyle/>
          <a:p>
            <a:pPr algn="just"/>
            <a:r>
              <a:rPr lang="it-IT" b="1" dirty="0">
                <a:solidFill>
                  <a:srgbClr val="FF0000"/>
                </a:solidFill>
              </a:rPr>
              <a:t>CREDITO D’IMPOSTA BENI GENERICI – ART. 1 L. 178/2020</a:t>
            </a:r>
          </a:p>
          <a:p>
            <a:pPr algn="just"/>
            <a:endParaRPr lang="it-IT" b="1" dirty="0">
              <a:solidFill>
                <a:srgbClr val="FF0000"/>
              </a:solidFill>
            </a:endParaRPr>
          </a:p>
          <a:p>
            <a:pPr algn="just"/>
            <a:endParaRPr lang="it-IT" b="1" dirty="0">
              <a:solidFill>
                <a:srgbClr val="0070C0"/>
              </a:solidFill>
            </a:endParaRPr>
          </a:p>
          <a:p>
            <a:pPr marL="285750" indent="-285750" algn="just">
              <a:buFontTx/>
              <a:buChar char="-"/>
            </a:pPr>
            <a:endParaRPr lang="it-IT" b="1" dirty="0">
              <a:solidFill>
                <a:srgbClr val="0070C0"/>
              </a:solidFill>
            </a:endParaRPr>
          </a:p>
          <a:p>
            <a:pPr marL="285750" indent="-285750" algn="just">
              <a:buFontTx/>
              <a:buChar char="-"/>
            </a:pPr>
            <a:endParaRPr lang="it-IT" b="1" dirty="0">
              <a:solidFill>
                <a:srgbClr val="0070C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graphicFrame>
        <p:nvGraphicFramePr>
          <p:cNvPr id="3" name="Tabella 5">
            <a:extLst>
              <a:ext uri="{FF2B5EF4-FFF2-40B4-BE49-F238E27FC236}">
                <a16:creationId xmlns:a16="http://schemas.microsoft.com/office/drawing/2014/main" id="{BA8C51FE-210C-F379-6894-6B35B100CDBA}"/>
              </a:ext>
            </a:extLst>
          </p:cNvPr>
          <p:cNvGraphicFramePr>
            <a:graphicFrameLocks noGrp="1"/>
          </p:cNvGraphicFramePr>
          <p:nvPr>
            <p:extLst>
              <p:ext uri="{D42A27DB-BD31-4B8C-83A1-F6EECF244321}">
                <p14:modId xmlns:p14="http://schemas.microsoft.com/office/powerpoint/2010/main" val="1139173891"/>
              </p:ext>
            </p:extLst>
          </p:nvPr>
        </p:nvGraphicFramePr>
        <p:xfrm>
          <a:off x="179512" y="1268760"/>
          <a:ext cx="8376592" cy="4395423"/>
        </p:xfrm>
        <a:graphic>
          <a:graphicData uri="http://schemas.openxmlformats.org/drawingml/2006/table">
            <a:tbl>
              <a:tblPr firstRow="1" bandRow="1">
                <a:tableStyleId>{5C22544A-7EE6-4342-B048-85BDC9FD1C3A}</a:tableStyleId>
              </a:tblPr>
              <a:tblGrid>
                <a:gridCol w="4188296">
                  <a:extLst>
                    <a:ext uri="{9D8B030D-6E8A-4147-A177-3AD203B41FA5}">
                      <a16:colId xmlns:a16="http://schemas.microsoft.com/office/drawing/2014/main" val="1542739567"/>
                    </a:ext>
                  </a:extLst>
                </a:gridCol>
                <a:gridCol w="4188296">
                  <a:extLst>
                    <a:ext uri="{9D8B030D-6E8A-4147-A177-3AD203B41FA5}">
                      <a16:colId xmlns:a16="http://schemas.microsoft.com/office/drawing/2014/main" val="2311501328"/>
                    </a:ext>
                  </a:extLst>
                </a:gridCol>
              </a:tblGrid>
              <a:tr h="829263">
                <a:tc gridSpan="2">
                  <a:txBody>
                    <a:bodyPr/>
                    <a:lstStyle/>
                    <a:p>
                      <a:pPr algn="ctr"/>
                      <a:r>
                        <a:rPr lang="it-IT" dirty="0"/>
                        <a:t>BENI IMMATERIALI E MATERIALI «GENERICI» NUOVI</a:t>
                      </a:r>
                    </a:p>
                  </a:txBody>
                  <a:tcPr/>
                </a:tc>
                <a:tc hMerge="1">
                  <a:txBody>
                    <a:bodyPr/>
                    <a:lstStyle/>
                    <a:p>
                      <a:endParaRPr lang="it-IT" dirty="0"/>
                    </a:p>
                  </a:txBody>
                  <a:tcPr/>
                </a:tc>
                <a:extLst>
                  <a:ext uri="{0D108BD9-81ED-4DB2-BD59-A6C34878D82A}">
                    <a16:rowId xmlns:a16="http://schemas.microsoft.com/office/drawing/2014/main" val="2769709744"/>
                  </a:ext>
                </a:extLst>
              </a:tr>
              <a:tr h="829263">
                <a:tc>
                  <a:txBody>
                    <a:bodyPr/>
                    <a:lstStyle/>
                    <a:p>
                      <a:r>
                        <a:rPr lang="it-IT" b="1" dirty="0"/>
                        <a:t>Investimenti 16.11.20 – 31.12.21</a:t>
                      </a:r>
                    </a:p>
                    <a:p>
                      <a:r>
                        <a:rPr lang="it-IT" dirty="0"/>
                        <a:t>(o entro il 31.12.2022 con acconto almeno 20% entro 31.12.2021)</a:t>
                      </a:r>
                    </a:p>
                    <a:p>
                      <a:r>
                        <a:rPr lang="it-IT" dirty="0">
                          <a:solidFill>
                            <a:srgbClr val="FF0000"/>
                          </a:solidFill>
                        </a:rPr>
                        <a:t>comma 1054</a:t>
                      </a:r>
                    </a:p>
                  </a:txBody>
                  <a:tcPr/>
                </a:tc>
                <a:tc>
                  <a:txBody>
                    <a:bodyPr/>
                    <a:lstStyle/>
                    <a:p>
                      <a:r>
                        <a:rPr lang="it-IT" b="1" dirty="0"/>
                        <a:t>Investimenti 1.1.22 – 31.12.22</a:t>
                      </a:r>
                    </a:p>
                    <a:p>
                      <a:r>
                        <a:rPr lang="it-IT" dirty="0"/>
                        <a:t>(</a:t>
                      </a:r>
                      <a:r>
                        <a:rPr lang="it-IT" b="1" dirty="0"/>
                        <a:t>o entro il 30.6.23 </a:t>
                      </a:r>
                      <a:r>
                        <a:rPr lang="it-IT" dirty="0"/>
                        <a:t>con acconto almeno 20% entro 31.12.2022)</a:t>
                      </a:r>
                    </a:p>
                    <a:p>
                      <a:r>
                        <a:rPr lang="it-IT" dirty="0">
                          <a:solidFill>
                            <a:srgbClr val="FF0000"/>
                          </a:solidFill>
                        </a:rPr>
                        <a:t>comma 1055</a:t>
                      </a:r>
                    </a:p>
                    <a:p>
                      <a:endParaRPr lang="it-IT" dirty="0"/>
                    </a:p>
                  </a:txBody>
                  <a:tcPr/>
                </a:tc>
                <a:extLst>
                  <a:ext uri="{0D108BD9-81ED-4DB2-BD59-A6C34878D82A}">
                    <a16:rowId xmlns:a16="http://schemas.microsoft.com/office/drawing/2014/main" val="1543595743"/>
                  </a:ext>
                </a:extLst>
              </a:tr>
              <a:tr h="829263">
                <a:tc>
                  <a:txBody>
                    <a:bodyPr/>
                    <a:lstStyle/>
                    <a:p>
                      <a:pPr algn="ctr"/>
                      <a:r>
                        <a:rPr lang="it-IT" b="1" dirty="0"/>
                        <a:t>10%</a:t>
                      </a:r>
                    </a:p>
                    <a:p>
                      <a:pPr algn="ctr"/>
                      <a:r>
                        <a:rPr lang="it-IT" b="1" dirty="0"/>
                        <a:t>15% </a:t>
                      </a:r>
                      <a:r>
                        <a:rPr lang="it-IT" dirty="0"/>
                        <a:t>per beni destinati a favorire il lavoro agile</a:t>
                      </a:r>
                    </a:p>
                  </a:txBody>
                  <a:tcPr/>
                </a:tc>
                <a:tc>
                  <a:txBody>
                    <a:bodyPr/>
                    <a:lstStyle/>
                    <a:p>
                      <a:pPr algn="ctr"/>
                      <a:endParaRPr lang="it-IT" b="1" dirty="0"/>
                    </a:p>
                    <a:p>
                      <a:pPr algn="ctr"/>
                      <a:r>
                        <a:rPr lang="it-IT" b="1" dirty="0"/>
                        <a:t>6%</a:t>
                      </a:r>
                    </a:p>
                  </a:txBody>
                  <a:tcPr/>
                </a:tc>
                <a:extLst>
                  <a:ext uri="{0D108BD9-81ED-4DB2-BD59-A6C34878D82A}">
                    <a16:rowId xmlns:a16="http://schemas.microsoft.com/office/drawing/2014/main" val="1450957694"/>
                  </a:ext>
                </a:extLst>
              </a:tr>
              <a:tr h="829263">
                <a:tc>
                  <a:txBody>
                    <a:bodyPr/>
                    <a:lstStyle/>
                    <a:p>
                      <a:r>
                        <a:rPr lang="it-IT" b="1" dirty="0"/>
                        <a:t>Limite massimo costi ammissibili</a:t>
                      </a:r>
                    </a:p>
                    <a:p>
                      <a:pPr marL="285750" indent="-285750">
                        <a:buFontTx/>
                        <a:buChar char="-"/>
                      </a:pPr>
                      <a:r>
                        <a:rPr lang="it-IT" dirty="0"/>
                        <a:t>2.000.000 beni materiali</a:t>
                      </a:r>
                    </a:p>
                    <a:p>
                      <a:pPr marL="285750" indent="-285750">
                        <a:buFontTx/>
                        <a:buChar char="-"/>
                      </a:pPr>
                      <a:r>
                        <a:rPr lang="it-IT" dirty="0"/>
                        <a:t>1.000.000 beni immateriali</a:t>
                      </a:r>
                    </a:p>
                  </a:txBody>
                  <a:tcPr/>
                </a:tc>
                <a:tc>
                  <a:txBody>
                    <a:bodyPr/>
                    <a:lstStyle/>
                    <a:p>
                      <a:r>
                        <a:rPr lang="it-IT" b="1" dirty="0"/>
                        <a:t>Limite massimo costi ammissibili</a:t>
                      </a:r>
                    </a:p>
                    <a:p>
                      <a:pPr marL="285750" indent="-285750">
                        <a:buFontTx/>
                        <a:buChar char="-"/>
                      </a:pPr>
                      <a:r>
                        <a:rPr lang="it-IT" dirty="0"/>
                        <a:t>2.000.000 beni materiali</a:t>
                      </a:r>
                    </a:p>
                    <a:p>
                      <a:pPr marL="285750" indent="-285750">
                        <a:buFontTx/>
                        <a:buChar char="-"/>
                      </a:pPr>
                      <a:r>
                        <a:rPr lang="it-IT" dirty="0"/>
                        <a:t>1.000.000 beni immateriali</a:t>
                      </a:r>
                    </a:p>
                    <a:p>
                      <a:endParaRPr lang="it-IT" dirty="0"/>
                    </a:p>
                  </a:txBody>
                  <a:tcPr/>
                </a:tc>
                <a:extLst>
                  <a:ext uri="{0D108BD9-81ED-4DB2-BD59-A6C34878D82A}">
                    <a16:rowId xmlns:a16="http://schemas.microsoft.com/office/drawing/2014/main" val="237887647"/>
                  </a:ext>
                </a:extLst>
              </a:tr>
            </a:tbl>
          </a:graphicData>
        </a:graphic>
      </p:graphicFrame>
    </p:spTree>
    <p:extLst>
      <p:ext uri="{BB962C8B-B14F-4D97-AF65-F5344CB8AC3E}">
        <p14:creationId xmlns:p14="http://schemas.microsoft.com/office/powerpoint/2010/main" val="64393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BENI STRUMENTALI VALUTAZIONI ENTRO IL 31.12.2022</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79512" y="858035"/>
            <a:ext cx="8784976" cy="2585323"/>
          </a:xfrm>
          <a:prstGeom prst="rect">
            <a:avLst/>
          </a:prstGeom>
          <a:noFill/>
        </p:spPr>
        <p:txBody>
          <a:bodyPr wrap="square" rtlCol="0">
            <a:spAutoFit/>
          </a:bodyPr>
          <a:lstStyle/>
          <a:p>
            <a:pPr algn="just"/>
            <a:r>
              <a:rPr lang="it-IT" b="1" dirty="0">
                <a:solidFill>
                  <a:srgbClr val="FF0000"/>
                </a:solidFill>
              </a:rPr>
              <a:t>CREDITO D’IMPOSTA BENI GENERICI</a:t>
            </a:r>
          </a:p>
          <a:p>
            <a:pPr algn="just"/>
            <a:endParaRPr lang="it-IT" b="1" dirty="0">
              <a:solidFill>
                <a:srgbClr val="FF0000"/>
              </a:solidFill>
            </a:endParaRPr>
          </a:p>
          <a:p>
            <a:pPr algn="just"/>
            <a:endParaRPr lang="it-IT" b="1" dirty="0">
              <a:solidFill>
                <a:srgbClr val="0070C0"/>
              </a:solidFill>
            </a:endParaRPr>
          </a:p>
          <a:p>
            <a:pPr algn="just"/>
            <a:r>
              <a:rPr lang="it-IT" b="1" dirty="0"/>
              <a:t>L’AGEVOLAZIONE, SALVO PROROGHE, SI ESAURISCE CON GLI INVESTIMENTI EFFETTUATI:</a:t>
            </a:r>
          </a:p>
          <a:p>
            <a:pPr algn="just"/>
            <a:endParaRPr lang="it-IT" b="1" dirty="0">
              <a:solidFill>
                <a:srgbClr val="0070C0"/>
              </a:solidFill>
            </a:endParaRPr>
          </a:p>
          <a:p>
            <a:pPr marL="285750" indent="-285750" algn="just">
              <a:buFontTx/>
              <a:buChar char="-"/>
            </a:pPr>
            <a:r>
              <a:rPr lang="it-IT" b="1" dirty="0">
                <a:solidFill>
                  <a:srgbClr val="0070C0"/>
                </a:solidFill>
              </a:rPr>
              <a:t>ENTRO IL 31.12.2022</a:t>
            </a:r>
          </a:p>
          <a:p>
            <a:pPr marL="285750" indent="-285750" algn="just">
              <a:buFontTx/>
              <a:buChar char="-"/>
            </a:pPr>
            <a:r>
              <a:rPr lang="it-IT" b="1" dirty="0">
                <a:solidFill>
                  <a:srgbClr val="0070C0"/>
                </a:solidFill>
              </a:rPr>
              <a:t>PRENOTATI ENTRO IL 31.12.2022 ED EFFETTUATI ENTRO IL 30.6.2023</a:t>
            </a:r>
          </a:p>
          <a:p>
            <a:pPr marL="285750" indent="-285750" algn="just">
              <a:buFontTx/>
              <a:buChar char="-"/>
            </a:pPr>
            <a:endParaRPr lang="it-IT" b="1" dirty="0">
              <a:solidFill>
                <a:srgbClr val="0070C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283008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BENI STRUMENTALI VALUTAZIONI ENTRO IL 31.12.2022</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79512" y="858035"/>
            <a:ext cx="8784976" cy="923330"/>
          </a:xfrm>
          <a:prstGeom prst="rect">
            <a:avLst/>
          </a:prstGeom>
          <a:noFill/>
        </p:spPr>
        <p:txBody>
          <a:bodyPr wrap="square" rtlCol="0">
            <a:spAutoFit/>
          </a:bodyPr>
          <a:lstStyle/>
          <a:p>
            <a:pPr algn="just"/>
            <a:r>
              <a:rPr lang="it-IT" b="1" dirty="0">
                <a:solidFill>
                  <a:srgbClr val="FF0000"/>
                </a:solidFill>
              </a:rPr>
              <a:t>CREDITO D’IMPOSTA BENI INDUSTRIA 4.0 – BENI MATERIALI</a:t>
            </a:r>
          </a:p>
          <a:p>
            <a:pPr algn="just"/>
            <a:endParaRPr lang="it-IT" b="1" dirty="0">
              <a:solidFill>
                <a:srgbClr val="FF0000"/>
              </a:solidFill>
            </a:endParaRPr>
          </a:p>
          <a:p>
            <a:pPr algn="just"/>
            <a:endParaRPr lang="it-IT" b="1" dirty="0">
              <a:solidFill>
                <a:srgbClr val="0070C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graphicFrame>
        <p:nvGraphicFramePr>
          <p:cNvPr id="3" name="Tabella 5">
            <a:extLst>
              <a:ext uri="{FF2B5EF4-FFF2-40B4-BE49-F238E27FC236}">
                <a16:creationId xmlns:a16="http://schemas.microsoft.com/office/drawing/2014/main" id="{89CC9F9B-7B2B-6846-B3DF-AA207E6FF139}"/>
              </a:ext>
            </a:extLst>
          </p:cNvPr>
          <p:cNvGraphicFramePr>
            <a:graphicFrameLocks noGrp="1"/>
          </p:cNvGraphicFramePr>
          <p:nvPr>
            <p:extLst>
              <p:ext uri="{D42A27DB-BD31-4B8C-83A1-F6EECF244321}">
                <p14:modId xmlns:p14="http://schemas.microsoft.com/office/powerpoint/2010/main" val="2958685845"/>
              </p:ext>
            </p:extLst>
          </p:nvPr>
        </p:nvGraphicFramePr>
        <p:xfrm>
          <a:off x="107504" y="1206530"/>
          <a:ext cx="8928992" cy="4793435"/>
        </p:xfrm>
        <a:graphic>
          <a:graphicData uri="http://schemas.openxmlformats.org/drawingml/2006/table">
            <a:tbl>
              <a:tblPr firstRow="1" bandRow="1">
                <a:tableStyleId>{5C22544A-7EE6-4342-B048-85BDC9FD1C3A}</a:tableStyleId>
              </a:tblPr>
              <a:tblGrid>
                <a:gridCol w="2136853">
                  <a:extLst>
                    <a:ext uri="{9D8B030D-6E8A-4147-A177-3AD203B41FA5}">
                      <a16:colId xmlns:a16="http://schemas.microsoft.com/office/drawing/2014/main" val="425303822"/>
                    </a:ext>
                  </a:extLst>
                </a:gridCol>
                <a:gridCol w="2327643">
                  <a:extLst>
                    <a:ext uri="{9D8B030D-6E8A-4147-A177-3AD203B41FA5}">
                      <a16:colId xmlns:a16="http://schemas.microsoft.com/office/drawing/2014/main" val="373309640"/>
                    </a:ext>
                  </a:extLst>
                </a:gridCol>
                <a:gridCol w="2232248">
                  <a:extLst>
                    <a:ext uri="{9D8B030D-6E8A-4147-A177-3AD203B41FA5}">
                      <a16:colId xmlns:a16="http://schemas.microsoft.com/office/drawing/2014/main" val="3800899999"/>
                    </a:ext>
                  </a:extLst>
                </a:gridCol>
                <a:gridCol w="2232248">
                  <a:extLst>
                    <a:ext uri="{9D8B030D-6E8A-4147-A177-3AD203B41FA5}">
                      <a16:colId xmlns:a16="http://schemas.microsoft.com/office/drawing/2014/main" val="2113341039"/>
                    </a:ext>
                  </a:extLst>
                </a:gridCol>
              </a:tblGrid>
              <a:tr h="429890">
                <a:tc rowSpan="2">
                  <a:txBody>
                    <a:bodyPr/>
                    <a:lstStyle/>
                    <a:p>
                      <a:pPr algn="ctr"/>
                      <a:endParaRPr lang="it-IT" dirty="0"/>
                    </a:p>
                    <a:p>
                      <a:pPr algn="ctr"/>
                      <a:endParaRPr lang="it-IT" dirty="0"/>
                    </a:p>
                    <a:p>
                      <a:pPr algn="ctr"/>
                      <a:r>
                        <a:rPr lang="it-IT" dirty="0"/>
                        <a:t>Importo</a:t>
                      </a:r>
                    </a:p>
                    <a:p>
                      <a:pPr algn="ctr"/>
                      <a:r>
                        <a:rPr lang="it-IT" dirty="0"/>
                        <a:t>investimento</a:t>
                      </a:r>
                    </a:p>
                  </a:txBody>
                  <a:tcPr/>
                </a:tc>
                <a:tc gridSpan="3">
                  <a:txBody>
                    <a:bodyPr/>
                    <a:lstStyle/>
                    <a:p>
                      <a:pPr algn="ctr"/>
                      <a:r>
                        <a:rPr lang="it-IT" dirty="0"/>
                        <a:t>Beni materiali nuovi «Industria 4.0» Tabella A</a:t>
                      </a:r>
                    </a:p>
                  </a:txBody>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val="2701155215"/>
                  </a:ext>
                </a:extLst>
              </a:tr>
              <a:tr h="1774706">
                <a:tc vMerge="1">
                  <a:txBody>
                    <a:bodyPr/>
                    <a:lstStyle/>
                    <a:p>
                      <a:endParaRPr lang="it-IT" dirty="0"/>
                    </a:p>
                  </a:txBody>
                  <a:tcPr/>
                </a:tc>
                <a:tc>
                  <a:txBody>
                    <a:bodyPr/>
                    <a:lstStyle/>
                    <a:p>
                      <a:pPr algn="ctr"/>
                      <a:r>
                        <a:rPr lang="it-IT" sz="1600" b="1" dirty="0"/>
                        <a:t>Investimento</a:t>
                      </a:r>
                    </a:p>
                    <a:p>
                      <a:pPr algn="ctr"/>
                      <a:r>
                        <a:rPr lang="it-IT" sz="1600" b="1" dirty="0"/>
                        <a:t>16.11.20- 31.12.21</a:t>
                      </a:r>
                    </a:p>
                    <a:p>
                      <a:pPr algn="ctr"/>
                      <a:r>
                        <a:rPr lang="it-IT" sz="1600" dirty="0"/>
                        <a:t>(o entro 31.12.22 con acconto di almeno 20% entro 31.12.21)</a:t>
                      </a:r>
                    </a:p>
                    <a:p>
                      <a:pPr algn="ctr"/>
                      <a:r>
                        <a:rPr lang="it-IT" sz="1600" dirty="0">
                          <a:solidFill>
                            <a:srgbClr val="FF0000"/>
                          </a:solidFill>
                        </a:rPr>
                        <a:t>comma 1056</a:t>
                      </a:r>
                    </a:p>
                  </a:txBody>
                  <a:tcPr/>
                </a:tc>
                <a:tc>
                  <a:txBody>
                    <a:bodyPr/>
                    <a:lstStyle/>
                    <a:p>
                      <a:pPr algn="ctr"/>
                      <a:r>
                        <a:rPr lang="it-IT" sz="1600" b="1" dirty="0"/>
                        <a:t>Investimento</a:t>
                      </a:r>
                    </a:p>
                    <a:p>
                      <a:pPr algn="ctr"/>
                      <a:r>
                        <a:rPr lang="it-IT" sz="1600" b="1" dirty="0"/>
                        <a:t>1.1.22- 31.12.22</a:t>
                      </a:r>
                    </a:p>
                    <a:p>
                      <a:pPr algn="ctr"/>
                      <a:r>
                        <a:rPr lang="it-IT" sz="1600" dirty="0"/>
                        <a:t>(o entro 30.6.23 con acconto di almeno 20% entro 31.12.22)</a:t>
                      </a:r>
                    </a:p>
                    <a:p>
                      <a:pPr algn="ctr"/>
                      <a:r>
                        <a:rPr lang="it-IT" sz="1600" dirty="0">
                          <a:solidFill>
                            <a:srgbClr val="FF0000"/>
                          </a:solidFill>
                        </a:rPr>
                        <a:t>comma 1057</a:t>
                      </a:r>
                    </a:p>
                    <a:p>
                      <a:pPr algn="ctr"/>
                      <a:endParaRPr lang="it-IT" sz="1600" dirty="0"/>
                    </a:p>
                  </a:txBody>
                  <a:tcPr/>
                </a:tc>
                <a:tc>
                  <a:txBody>
                    <a:bodyPr/>
                    <a:lstStyle/>
                    <a:p>
                      <a:pPr algn="ctr"/>
                      <a:r>
                        <a:rPr lang="it-IT" sz="1600" b="1" dirty="0"/>
                        <a:t>Investimento</a:t>
                      </a:r>
                    </a:p>
                    <a:p>
                      <a:pPr algn="ctr"/>
                      <a:r>
                        <a:rPr lang="it-IT" sz="1600" b="1" dirty="0"/>
                        <a:t>1.1.23- 31.12.25</a:t>
                      </a:r>
                    </a:p>
                    <a:p>
                      <a:pPr algn="ctr"/>
                      <a:r>
                        <a:rPr lang="it-IT" sz="1600" dirty="0"/>
                        <a:t>(o entro 30.6.26 con acconto di almeno 20% entro 31.12.25)</a:t>
                      </a:r>
                    </a:p>
                    <a:p>
                      <a:pPr algn="ctr"/>
                      <a:r>
                        <a:rPr lang="it-IT" sz="1600" dirty="0">
                          <a:solidFill>
                            <a:srgbClr val="FF0000"/>
                          </a:solidFill>
                        </a:rPr>
                        <a:t>comma 1057-bis</a:t>
                      </a:r>
                    </a:p>
                    <a:p>
                      <a:pPr algn="ctr"/>
                      <a:endParaRPr lang="it-IT" sz="1600" dirty="0"/>
                    </a:p>
                  </a:txBody>
                  <a:tcPr/>
                </a:tc>
                <a:extLst>
                  <a:ext uri="{0D108BD9-81ED-4DB2-BD59-A6C34878D82A}">
                    <a16:rowId xmlns:a16="http://schemas.microsoft.com/office/drawing/2014/main" val="3437436550"/>
                  </a:ext>
                </a:extLst>
              </a:tr>
              <a:tr h="419107">
                <a:tc>
                  <a:txBody>
                    <a:bodyPr/>
                    <a:lstStyle/>
                    <a:p>
                      <a:r>
                        <a:rPr lang="it-IT" sz="1400" dirty="0"/>
                        <a:t>Fino a 2.500.000</a:t>
                      </a:r>
                    </a:p>
                  </a:txBody>
                  <a:tcPr/>
                </a:tc>
                <a:tc>
                  <a:txBody>
                    <a:bodyPr/>
                    <a:lstStyle/>
                    <a:p>
                      <a:pPr algn="ctr"/>
                      <a:r>
                        <a:rPr lang="it-IT" sz="1600" dirty="0"/>
                        <a:t>50%</a:t>
                      </a:r>
                    </a:p>
                  </a:txBody>
                  <a:tcPr/>
                </a:tc>
                <a:tc>
                  <a:txBody>
                    <a:bodyPr/>
                    <a:lstStyle/>
                    <a:p>
                      <a:pPr algn="ctr"/>
                      <a:r>
                        <a:rPr lang="it-IT" sz="1600" dirty="0"/>
                        <a:t>40%</a:t>
                      </a:r>
                    </a:p>
                  </a:txBody>
                  <a:tcPr/>
                </a:tc>
                <a:tc>
                  <a:txBody>
                    <a:bodyPr/>
                    <a:lstStyle/>
                    <a:p>
                      <a:pPr algn="ctr"/>
                      <a:r>
                        <a:rPr lang="it-IT" sz="1600" dirty="0"/>
                        <a:t>20%</a:t>
                      </a:r>
                    </a:p>
                  </a:txBody>
                  <a:tcPr/>
                </a:tc>
                <a:extLst>
                  <a:ext uri="{0D108BD9-81ED-4DB2-BD59-A6C34878D82A}">
                    <a16:rowId xmlns:a16="http://schemas.microsoft.com/office/drawing/2014/main" val="3567526925"/>
                  </a:ext>
                </a:extLst>
              </a:tr>
              <a:tr h="622118">
                <a:tc>
                  <a:txBody>
                    <a:bodyPr/>
                    <a:lstStyle/>
                    <a:p>
                      <a:r>
                        <a:rPr lang="it-IT" sz="1400" dirty="0"/>
                        <a:t>Da 2.500.000 fino a 10.000.000</a:t>
                      </a:r>
                    </a:p>
                  </a:txBody>
                  <a:tcPr/>
                </a:tc>
                <a:tc>
                  <a:txBody>
                    <a:bodyPr/>
                    <a:lstStyle/>
                    <a:p>
                      <a:pPr algn="ctr"/>
                      <a:r>
                        <a:rPr lang="it-IT" sz="1600" dirty="0"/>
                        <a:t>30%</a:t>
                      </a:r>
                    </a:p>
                  </a:txBody>
                  <a:tcPr/>
                </a:tc>
                <a:tc>
                  <a:txBody>
                    <a:bodyPr/>
                    <a:lstStyle/>
                    <a:p>
                      <a:pPr algn="ctr"/>
                      <a:r>
                        <a:rPr lang="it-IT" sz="1600" dirty="0"/>
                        <a:t>20%</a:t>
                      </a:r>
                    </a:p>
                  </a:txBody>
                  <a:tcPr/>
                </a:tc>
                <a:tc>
                  <a:txBody>
                    <a:bodyPr/>
                    <a:lstStyle/>
                    <a:p>
                      <a:pPr algn="ctr"/>
                      <a:r>
                        <a:rPr lang="it-IT" sz="1600" dirty="0"/>
                        <a:t>10%</a:t>
                      </a:r>
                    </a:p>
                  </a:txBody>
                  <a:tcPr/>
                </a:tc>
                <a:extLst>
                  <a:ext uri="{0D108BD9-81ED-4DB2-BD59-A6C34878D82A}">
                    <a16:rowId xmlns:a16="http://schemas.microsoft.com/office/drawing/2014/main" val="2854393846"/>
                  </a:ext>
                </a:extLst>
              </a:tr>
              <a:tr h="571516">
                <a:tc>
                  <a:txBody>
                    <a:bodyPr/>
                    <a:lstStyle/>
                    <a:p>
                      <a:r>
                        <a:rPr lang="it-IT" sz="1400" dirty="0"/>
                        <a:t>Superiore a 10.000.000 e fino a 20.000.000</a:t>
                      </a:r>
                    </a:p>
                  </a:txBody>
                  <a:tcPr/>
                </a:tc>
                <a:tc>
                  <a:txBody>
                    <a:bodyPr/>
                    <a:lstStyle/>
                    <a:p>
                      <a:pPr algn="ctr"/>
                      <a:endParaRPr lang="it-IT" sz="1600" dirty="0"/>
                    </a:p>
                    <a:p>
                      <a:pPr algn="ctr"/>
                      <a:r>
                        <a:rPr lang="it-IT" sz="1600" dirty="0"/>
                        <a:t>10%</a:t>
                      </a:r>
                    </a:p>
                  </a:txBody>
                  <a:tcPr/>
                </a:tc>
                <a:tc>
                  <a:txBody>
                    <a:bodyPr/>
                    <a:lstStyle/>
                    <a:p>
                      <a:pPr algn="ctr"/>
                      <a:endParaRPr lang="it-IT" sz="1600" dirty="0"/>
                    </a:p>
                    <a:p>
                      <a:pPr algn="ctr"/>
                      <a:r>
                        <a:rPr lang="it-IT" sz="1600" dirty="0"/>
                        <a:t>10%</a:t>
                      </a:r>
                    </a:p>
                  </a:txBody>
                  <a:tcPr/>
                </a:tc>
                <a:tc>
                  <a:txBody>
                    <a:bodyPr/>
                    <a:lstStyle/>
                    <a:p>
                      <a:pPr algn="ctr"/>
                      <a:endParaRPr lang="it-IT" sz="1600" dirty="0"/>
                    </a:p>
                    <a:p>
                      <a:pPr algn="ctr"/>
                      <a:r>
                        <a:rPr lang="it-IT" sz="1600" dirty="0"/>
                        <a:t>5%</a:t>
                      </a:r>
                    </a:p>
                  </a:txBody>
                  <a:tcPr/>
                </a:tc>
                <a:extLst>
                  <a:ext uri="{0D108BD9-81ED-4DB2-BD59-A6C34878D82A}">
                    <a16:rowId xmlns:a16="http://schemas.microsoft.com/office/drawing/2014/main" val="2502441685"/>
                  </a:ext>
                </a:extLst>
              </a:tr>
              <a:tr h="932473">
                <a:tc>
                  <a:txBody>
                    <a:bodyPr/>
                    <a:lstStyle/>
                    <a:p>
                      <a:endParaRPr lang="it-IT" dirty="0"/>
                    </a:p>
                  </a:txBody>
                  <a:tcPr/>
                </a:tc>
                <a:tc>
                  <a:txBody>
                    <a:bodyPr/>
                    <a:lstStyle/>
                    <a:p>
                      <a:r>
                        <a:rPr lang="it-IT" sz="1400" dirty="0"/>
                        <a:t>Limite massimo costi complessivamente ammissibili 20.000.000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Limite massimo costi complessivamente ammissibili 20.000.000</a:t>
                      </a:r>
                    </a:p>
                    <a:p>
                      <a:endParaRPr lang="it-I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Limite massimo annuale costi complessivamente ammissibili 20.000.000</a:t>
                      </a:r>
                    </a:p>
                    <a:p>
                      <a:endParaRPr lang="it-IT" sz="1400" dirty="0"/>
                    </a:p>
                  </a:txBody>
                  <a:tcPr/>
                </a:tc>
                <a:extLst>
                  <a:ext uri="{0D108BD9-81ED-4DB2-BD59-A6C34878D82A}">
                    <a16:rowId xmlns:a16="http://schemas.microsoft.com/office/drawing/2014/main" val="1672171141"/>
                  </a:ext>
                </a:extLst>
              </a:tr>
            </a:tbl>
          </a:graphicData>
        </a:graphic>
      </p:graphicFrame>
    </p:spTree>
    <p:extLst>
      <p:ext uri="{BB962C8B-B14F-4D97-AF65-F5344CB8AC3E}">
        <p14:creationId xmlns:p14="http://schemas.microsoft.com/office/powerpoint/2010/main" val="50898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BENI STRUMENTALI VALUTAZIONI ENTRO IL 31.12.2022</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79512" y="858035"/>
            <a:ext cx="8784976" cy="1200329"/>
          </a:xfrm>
          <a:prstGeom prst="rect">
            <a:avLst/>
          </a:prstGeom>
          <a:noFill/>
        </p:spPr>
        <p:txBody>
          <a:bodyPr wrap="square" rtlCol="0">
            <a:spAutoFit/>
          </a:bodyPr>
          <a:lstStyle/>
          <a:p>
            <a:pPr algn="just"/>
            <a:r>
              <a:rPr lang="it-IT" b="1" dirty="0">
                <a:solidFill>
                  <a:srgbClr val="FF0000"/>
                </a:solidFill>
              </a:rPr>
              <a:t>CREDITO D’IMPOSTA BENI INDUSTRIA 4.0 BENI IMMATERIALI</a:t>
            </a:r>
          </a:p>
          <a:p>
            <a:pPr algn="just"/>
            <a:endParaRPr lang="it-IT" b="1" dirty="0">
              <a:solidFill>
                <a:srgbClr val="FF0000"/>
              </a:solidFill>
            </a:endParaRPr>
          </a:p>
          <a:p>
            <a:pPr algn="just"/>
            <a:endParaRPr lang="it-IT" b="1" dirty="0">
              <a:solidFill>
                <a:srgbClr val="0070C0"/>
              </a:solidFill>
            </a:endParaRPr>
          </a:p>
          <a:p>
            <a:pPr marL="285750" indent="-285750" algn="just">
              <a:buFontTx/>
              <a:buChar char="-"/>
            </a:pPr>
            <a:endParaRPr lang="it-IT" b="1" dirty="0">
              <a:solidFill>
                <a:srgbClr val="0070C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graphicFrame>
        <p:nvGraphicFramePr>
          <p:cNvPr id="3" name="Tabella 5">
            <a:extLst>
              <a:ext uri="{FF2B5EF4-FFF2-40B4-BE49-F238E27FC236}">
                <a16:creationId xmlns:a16="http://schemas.microsoft.com/office/drawing/2014/main" id="{31936633-47A1-DD15-0926-66E2EF13D3FC}"/>
              </a:ext>
            </a:extLst>
          </p:cNvPr>
          <p:cNvGraphicFramePr>
            <a:graphicFrameLocks noGrp="1"/>
          </p:cNvGraphicFramePr>
          <p:nvPr>
            <p:extLst>
              <p:ext uri="{D42A27DB-BD31-4B8C-83A1-F6EECF244321}">
                <p14:modId xmlns:p14="http://schemas.microsoft.com/office/powerpoint/2010/main" val="1084653723"/>
              </p:ext>
            </p:extLst>
          </p:nvPr>
        </p:nvGraphicFramePr>
        <p:xfrm>
          <a:off x="179512" y="1396998"/>
          <a:ext cx="8784975" cy="4602978"/>
        </p:xfrm>
        <a:graphic>
          <a:graphicData uri="http://schemas.openxmlformats.org/drawingml/2006/table">
            <a:tbl>
              <a:tblPr firstRow="1" bandRow="1">
                <a:tableStyleId>{5C22544A-7EE6-4342-B048-85BDC9FD1C3A}</a:tableStyleId>
              </a:tblPr>
              <a:tblGrid>
                <a:gridCol w="1756995">
                  <a:extLst>
                    <a:ext uri="{9D8B030D-6E8A-4147-A177-3AD203B41FA5}">
                      <a16:colId xmlns:a16="http://schemas.microsoft.com/office/drawing/2014/main" val="1009586310"/>
                    </a:ext>
                  </a:extLst>
                </a:gridCol>
                <a:gridCol w="1756995">
                  <a:extLst>
                    <a:ext uri="{9D8B030D-6E8A-4147-A177-3AD203B41FA5}">
                      <a16:colId xmlns:a16="http://schemas.microsoft.com/office/drawing/2014/main" val="2195606970"/>
                    </a:ext>
                  </a:extLst>
                </a:gridCol>
                <a:gridCol w="1756995">
                  <a:extLst>
                    <a:ext uri="{9D8B030D-6E8A-4147-A177-3AD203B41FA5}">
                      <a16:colId xmlns:a16="http://schemas.microsoft.com/office/drawing/2014/main" val="3696202652"/>
                    </a:ext>
                  </a:extLst>
                </a:gridCol>
                <a:gridCol w="1756995">
                  <a:extLst>
                    <a:ext uri="{9D8B030D-6E8A-4147-A177-3AD203B41FA5}">
                      <a16:colId xmlns:a16="http://schemas.microsoft.com/office/drawing/2014/main" val="2951218609"/>
                    </a:ext>
                  </a:extLst>
                </a:gridCol>
                <a:gridCol w="1756995">
                  <a:extLst>
                    <a:ext uri="{9D8B030D-6E8A-4147-A177-3AD203B41FA5}">
                      <a16:colId xmlns:a16="http://schemas.microsoft.com/office/drawing/2014/main" val="1129724195"/>
                    </a:ext>
                  </a:extLst>
                </a:gridCol>
              </a:tblGrid>
              <a:tr h="447826">
                <a:tc gridSpan="5">
                  <a:txBody>
                    <a:bodyPr/>
                    <a:lstStyle/>
                    <a:p>
                      <a:pPr algn="ctr"/>
                      <a:r>
                        <a:rPr lang="it-IT" dirty="0"/>
                        <a:t>BENI IMMATERIALI NUOVI «INDUSTRIA 4.0» TABELLA B</a:t>
                      </a: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val="1612995206"/>
                  </a:ext>
                </a:extLst>
              </a:tr>
              <a:tr h="1183844">
                <a:tc>
                  <a:txBody>
                    <a:bodyPr/>
                    <a:lstStyle/>
                    <a:p>
                      <a:r>
                        <a:rPr lang="it-IT" sz="1600" dirty="0"/>
                        <a:t>Investimento 16.11.2020 –</a:t>
                      </a:r>
                    </a:p>
                    <a:p>
                      <a:r>
                        <a:rPr lang="it-IT" sz="1600" dirty="0"/>
                        <a:t>31.12.2021</a:t>
                      </a:r>
                    </a:p>
                    <a:p>
                      <a:endParaRPr lang="it-IT" sz="1600" dirty="0"/>
                    </a:p>
                    <a:p>
                      <a:r>
                        <a:rPr lang="it-IT" sz="1600" dirty="0">
                          <a:solidFill>
                            <a:srgbClr val="FF0000"/>
                          </a:solidFill>
                        </a:rPr>
                        <a:t>comma 1058</a:t>
                      </a:r>
                    </a:p>
                  </a:txBody>
                  <a:tcPr/>
                </a:tc>
                <a:tc>
                  <a:txBody>
                    <a:bodyPr/>
                    <a:lstStyle/>
                    <a:p>
                      <a:r>
                        <a:rPr lang="it-IT" sz="1600" dirty="0"/>
                        <a:t>Investimento </a:t>
                      </a:r>
                    </a:p>
                    <a:p>
                      <a:r>
                        <a:rPr lang="it-IT" sz="1600" dirty="0"/>
                        <a:t>1.1.2022 –</a:t>
                      </a:r>
                    </a:p>
                    <a:p>
                      <a:r>
                        <a:rPr lang="it-IT" sz="1600" dirty="0"/>
                        <a:t>31.12.2022</a:t>
                      </a:r>
                    </a:p>
                    <a:p>
                      <a:r>
                        <a:rPr lang="it-IT" sz="1600" dirty="0"/>
                        <a:t>(o entro 30.6.23 con acconto di almeno il 20% entro 31.12.22)</a:t>
                      </a:r>
                    </a:p>
                    <a:p>
                      <a:endParaRPr lang="it-IT" sz="1600" dirty="0"/>
                    </a:p>
                    <a:p>
                      <a:r>
                        <a:rPr lang="it-IT" sz="1600" dirty="0">
                          <a:solidFill>
                            <a:srgbClr val="FF0000"/>
                          </a:solidFill>
                        </a:rPr>
                        <a:t>comma 1058 e art. 21 DL 50/22</a:t>
                      </a:r>
                    </a:p>
                  </a:txBody>
                  <a:tcPr/>
                </a:tc>
                <a:tc>
                  <a:txBody>
                    <a:bodyPr/>
                    <a:lstStyle/>
                    <a:p>
                      <a:r>
                        <a:rPr lang="it-IT" sz="1600" dirty="0"/>
                        <a:t>Investimento </a:t>
                      </a:r>
                    </a:p>
                    <a:p>
                      <a:r>
                        <a:rPr lang="it-IT" sz="1600" dirty="0"/>
                        <a:t>1.1.2023 –</a:t>
                      </a:r>
                    </a:p>
                    <a:p>
                      <a:r>
                        <a:rPr lang="it-IT" sz="1600" dirty="0"/>
                        <a:t>31.12.2023</a:t>
                      </a:r>
                    </a:p>
                    <a:p>
                      <a:r>
                        <a:rPr lang="it-IT" sz="1600" dirty="0"/>
                        <a:t>(o entro 30.6.24 con acconto di almeno il 20% entro 31.12.23)</a:t>
                      </a:r>
                    </a:p>
                    <a:p>
                      <a:endParaRPr lang="it-IT" sz="1600" dirty="0"/>
                    </a:p>
                    <a:p>
                      <a:r>
                        <a:rPr lang="it-IT" sz="1600" dirty="0">
                          <a:solidFill>
                            <a:srgbClr val="FF0000"/>
                          </a:solidFill>
                        </a:rPr>
                        <a:t>comma 1058</a:t>
                      </a:r>
                    </a:p>
                    <a:p>
                      <a:endParaRPr lang="it-IT" sz="1600" dirty="0"/>
                    </a:p>
                  </a:txBody>
                  <a:tcPr/>
                </a:tc>
                <a:tc>
                  <a:txBody>
                    <a:bodyPr/>
                    <a:lstStyle/>
                    <a:p>
                      <a:r>
                        <a:rPr lang="it-IT" sz="1600" dirty="0"/>
                        <a:t>Investimento </a:t>
                      </a:r>
                    </a:p>
                    <a:p>
                      <a:r>
                        <a:rPr lang="it-IT" sz="1600" dirty="0"/>
                        <a:t>1.1.2024 –</a:t>
                      </a:r>
                    </a:p>
                    <a:p>
                      <a:r>
                        <a:rPr lang="it-IT" sz="1600" dirty="0"/>
                        <a:t>31.12.2024</a:t>
                      </a:r>
                    </a:p>
                    <a:p>
                      <a:r>
                        <a:rPr lang="it-IT" sz="1600" dirty="0"/>
                        <a:t>(o entro 30.6.25 con acconto di almeno il 20% entro 31.12.24)</a:t>
                      </a:r>
                    </a:p>
                    <a:p>
                      <a:endParaRPr lang="it-IT" sz="1600" dirty="0"/>
                    </a:p>
                    <a:p>
                      <a:r>
                        <a:rPr lang="it-IT" sz="1600" dirty="0">
                          <a:solidFill>
                            <a:srgbClr val="FF0000"/>
                          </a:solidFill>
                        </a:rPr>
                        <a:t>comma 1058-bis</a:t>
                      </a:r>
                    </a:p>
                    <a:p>
                      <a:endParaRPr lang="it-IT" sz="1600" dirty="0"/>
                    </a:p>
                  </a:txBody>
                  <a:tcPr/>
                </a:tc>
                <a:tc>
                  <a:txBody>
                    <a:bodyPr/>
                    <a:lstStyle/>
                    <a:p>
                      <a:r>
                        <a:rPr lang="it-IT" sz="1600" dirty="0"/>
                        <a:t>Investimento </a:t>
                      </a:r>
                    </a:p>
                    <a:p>
                      <a:r>
                        <a:rPr lang="it-IT" sz="1600" dirty="0"/>
                        <a:t>1.1.2025 –</a:t>
                      </a:r>
                    </a:p>
                    <a:p>
                      <a:r>
                        <a:rPr lang="it-IT" sz="1600" dirty="0"/>
                        <a:t>31.12.2025</a:t>
                      </a:r>
                    </a:p>
                    <a:p>
                      <a:r>
                        <a:rPr lang="it-IT" sz="1600" dirty="0"/>
                        <a:t>(o entro 30.6.26 con acconto di almeno il 20% entro 31.12.25)</a:t>
                      </a:r>
                    </a:p>
                    <a:p>
                      <a:endParaRPr lang="it-IT" sz="1600" dirty="0"/>
                    </a:p>
                    <a:p>
                      <a:r>
                        <a:rPr lang="it-IT" sz="1600" dirty="0">
                          <a:solidFill>
                            <a:srgbClr val="FF0000"/>
                          </a:solidFill>
                        </a:rPr>
                        <a:t>comma 1058-ter</a:t>
                      </a:r>
                    </a:p>
                    <a:p>
                      <a:endParaRPr lang="it-IT" sz="1600" dirty="0"/>
                    </a:p>
                  </a:txBody>
                  <a:tcPr/>
                </a:tc>
                <a:extLst>
                  <a:ext uri="{0D108BD9-81ED-4DB2-BD59-A6C34878D82A}">
                    <a16:rowId xmlns:a16="http://schemas.microsoft.com/office/drawing/2014/main" val="2096610573"/>
                  </a:ext>
                </a:extLst>
              </a:tr>
              <a:tr h="436592">
                <a:tc>
                  <a:txBody>
                    <a:bodyPr/>
                    <a:lstStyle/>
                    <a:p>
                      <a:pPr algn="ctr"/>
                      <a:r>
                        <a:rPr lang="it-IT" dirty="0"/>
                        <a:t>20%</a:t>
                      </a:r>
                    </a:p>
                  </a:txBody>
                  <a:tcPr/>
                </a:tc>
                <a:tc>
                  <a:txBody>
                    <a:bodyPr/>
                    <a:lstStyle/>
                    <a:p>
                      <a:pPr algn="ctr"/>
                      <a:r>
                        <a:rPr lang="it-IT" dirty="0"/>
                        <a:t>50%</a:t>
                      </a:r>
                    </a:p>
                  </a:txBody>
                  <a:tcPr/>
                </a:tc>
                <a:tc>
                  <a:txBody>
                    <a:bodyPr/>
                    <a:lstStyle/>
                    <a:p>
                      <a:pPr algn="ctr"/>
                      <a:r>
                        <a:rPr lang="it-IT" dirty="0"/>
                        <a:t>20%</a:t>
                      </a:r>
                    </a:p>
                  </a:txBody>
                  <a:tcPr/>
                </a:tc>
                <a:tc>
                  <a:txBody>
                    <a:bodyPr/>
                    <a:lstStyle/>
                    <a:p>
                      <a:pPr algn="ctr"/>
                      <a:r>
                        <a:rPr lang="it-IT" dirty="0"/>
                        <a:t>15%</a:t>
                      </a:r>
                    </a:p>
                  </a:txBody>
                  <a:tcPr/>
                </a:tc>
                <a:tc>
                  <a:txBody>
                    <a:bodyPr/>
                    <a:lstStyle/>
                    <a:p>
                      <a:pPr algn="ctr"/>
                      <a:r>
                        <a:rPr lang="it-IT" dirty="0"/>
                        <a:t>10%</a:t>
                      </a:r>
                    </a:p>
                  </a:txBody>
                  <a:tcPr/>
                </a:tc>
                <a:extLst>
                  <a:ext uri="{0D108BD9-81ED-4DB2-BD59-A6C34878D82A}">
                    <a16:rowId xmlns:a16="http://schemas.microsoft.com/office/drawing/2014/main" val="1648193068"/>
                  </a:ext>
                </a:extLst>
              </a:tr>
              <a:tr h="1003236">
                <a:tc>
                  <a:txBody>
                    <a:bodyPr/>
                    <a:lstStyle/>
                    <a:p>
                      <a:r>
                        <a:rPr lang="it-IT" dirty="0"/>
                        <a:t>Limite massimo costi ammissibili</a:t>
                      </a:r>
                    </a:p>
                    <a:p>
                      <a:r>
                        <a:rPr lang="it-IT" dirty="0"/>
                        <a:t>1.000.000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Trebuchet MS"/>
                          <a:ea typeface="+mn-ea"/>
                          <a:cs typeface="+mn-cs"/>
                        </a:rPr>
                        <a:t>Limite massimo costi ammissibili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Trebuchet MS"/>
                          <a:ea typeface="+mn-ea"/>
                          <a:cs typeface="+mn-cs"/>
                        </a:rPr>
                        <a:t>1.000.000</a:t>
                      </a:r>
                      <a:endParaRPr kumimoji="0" lang="it-IT" sz="1800" b="0" i="0" u="none" strike="noStrike" kern="1200" cap="none" spc="0" normalizeH="0" baseline="0" noProof="0" dirty="0">
                        <a:ln>
                          <a:noFill/>
                        </a:ln>
                        <a:solidFill>
                          <a:prstClr val="black"/>
                        </a:solidFill>
                        <a:effectLst/>
                        <a:uLnTx/>
                        <a:uFillTx/>
                        <a:latin typeface="Trebuchet MS"/>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Trebuchet MS"/>
                          <a:ea typeface="+mn-ea"/>
                          <a:cs typeface="+mn-cs"/>
                        </a:rPr>
                        <a:t>Limite massimo costi ammissibili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Trebuchet MS"/>
                          <a:ea typeface="+mn-ea"/>
                          <a:cs typeface="+mn-cs"/>
                        </a:rPr>
                        <a:t>1.000.000</a:t>
                      </a:r>
                      <a:endParaRPr kumimoji="0" lang="it-IT" sz="1800" b="0" i="0" u="none" strike="noStrike" kern="1200" cap="none" spc="0" normalizeH="0" baseline="0" noProof="0" dirty="0">
                        <a:ln>
                          <a:noFill/>
                        </a:ln>
                        <a:solidFill>
                          <a:prstClr val="black"/>
                        </a:solidFill>
                        <a:effectLst/>
                        <a:uLnTx/>
                        <a:uFillTx/>
                        <a:latin typeface="Trebuchet MS"/>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Trebuchet MS"/>
                          <a:ea typeface="+mn-ea"/>
                          <a:cs typeface="+mn-cs"/>
                        </a:rPr>
                        <a:t>Limite massimo costi ammissibili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noFill/>
                          </a:ln>
                          <a:solidFill>
                            <a:prstClr val="black"/>
                          </a:solidFill>
                          <a:effectLst/>
                          <a:uLnTx/>
                          <a:uFillTx/>
                          <a:latin typeface="Trebuchet MS"/>
                          <a:ea typeface="+mn-ea"/>
                          <a:cs typeface="+mn-cs"/>
                        </a:rPr>
                        <a:t>1.000.000</a:t>
                      </a:r>
                      <a:endParaRPr kumimoji="0" lang="it-IT" sz="1800" b="0" i="0" u="none" strike="noStrike" kern="1200" cap="none" spc="0" normalizeH="0" baseline="0" noProof="0" dirty="0">
                        <a:ln>
                          <a:noFill/>
                        </a:ln>
                        <a:solidFill>
                          <a:prstClr val="black"/>
                        </a:solidFill>
                        <a:effectLst/>
                        <a:uLnTx/>
                        <a:uFillTx/>
                        <a:latin typeface="Trebuchet MS"/>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a:ea typeface="+mn-ea"/>
                          <a:cs typeface="+mn-cs"/>
                        </a:rPr>
                        <a:t>Limite massimo costi ammissibili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a:ea typeface="+mn-ea"/>
                          <a:cs typeface="+mn-cs"/>
                        </a:rPr>
                        <a:t>1.000.000</a:t>
                      </a:r>
                    </a:p>
                  </a:txBody>
                  <a:tcPr/>
                </a:tc>
                <a:extLst>
                  <a:ext uri="{0D108BD9-81ED-4DB2-BD59-A6C34878D82A}">
                    <a16:rowId xmlns:a16="http://schemas.microsoft.com/office/drawing/2014/main" val="3030540767"/>
                  </a:ext>
                </a:extLst>
              </a:tr>
            </a:tbl>
          </a:graphicData>
        </a:graphic>
      </p:graphicFrame>
    </p:spTree>
    <p:extLst>
      <p:ext uri="{BB962C8B-B14F-4D97-AF65-F5344CB8AC3E}">
        <p14:creationId xmlns:p14="http://schemas.microsoft.com/office/powerpoint/2010/main" val="425204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BENI STRUMENTALI VALUTAZIONI ENTRO IL 31.12.2022</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79512" y="858035"/>
            <a:ext cx="8784976" cy="3970318"/>
          </a:xfrm>
          <a:prstGeom prst="rect">
            <a:avLst/>
          </a:prstGeom>
          <a:noFill/>
        </p:spPr>
        <p:txBody>
          <a:bodyPr wrap="square" rtlCol="0">
            <a:spAutoFit/>
          </a:bodyPr>
          <a:lstStyle/>
          <a:p>
            <a:pPr algn="just"/>
            <a:r>
              <a:rPr lang="it-IT" b="1" dirty="0">
                <a:solidFill>
                  <a:srgbClr val="FF0000"/>
                </a:solidFill>
              </a:rPr>
              <a:t>ADEMPIMENTI RICHIESTI</a:t>
            </a:r>
          </a:p>
          <a:p>
            <a:pPr algn="just"/>
            <a:endParaRPr lang="it-IT" b="1" dirty="0">
              <a:solidFill>
                <a:srgbClr val="FF0000"/>
              </a:solidFill>
            </a:endParaRPr>
          </a:p>
          <a:p>
            <a:pPr algn="just"/>
            <a:endParaRPr lang="it-IT" b="1" dirty="0">
              <a:solidFill>
                <a:srgbClr val="0070C0"/>
              </a:solidFill>
            </a:endParaRPr>
          </a:p>
          <a:p>
            <a:pPr algn="just"/>
            <a:r>
              <a:rPr lang="it-IT" b="1" dirty="0"/>
              <a:t>LE FATTURE E DOCUMENTI (DDT) RELATIVI AGLI INVESTIMENTI IN ESAME DEVONO </a:t>
            </a:r>
            <a:r>
              <a:rPr lang="it-IT" b="1" dirty="0">
                <a:solidFill>
                  <a:srgbClr val="FF0000"/>
                </a:solidFill>
              </a:rPr>
              <a:t>RIPORTARE L’ESPRESSO RICHIAMO ALLA DISPOSIZIONE DI RIFERIMENTO</a:t>
            </a:r>
          </a:p>
          <a:p>
            <a:pPr algn="just"/>
            <a:endParaRPr lang="it-IT" b="1" dirty="0">
              <a:solidFill>
                <a:srgbClr val="FF0000"/>
              </a:solidFill>
            </a:endParaRPr>
          </a:p>
          <a:p>
            <a:pPr algn="just"/>
            <a:r>
              <a:rPr lang="it-IT" b="1" dirty="0"/>
              <a:t>ESEMPIO DICITURA:</a:t>
            </a:r>
          </a:p>
          <a:p>
            <a:pPr algn="just"/>
            <a:endParaRPr lang="it-IT" b="1" dirty="0">
              <a:solidFill>
                <a:srgbClr val="FF0000"/>
              </a:solidFill>
            </a:endParaRPr>
          </a:p>
          <a:p>
            <a:pPr algn="just"/>
            <a:r>
              <a:rPr lang="it-IT" b="1" i="1" dirty="0"/>
              <a:t>«Acquisto per il quale è riconosciuto il credito d’imposta ex art. 1, commi da 1051 a 1063 L. 178/2020»</a:t>
            </a:r>
          </a:p>
          <a:p>
            <a:pPr algn="just"/>
            <a:endParaRPr lang="it-IT" b="1" dirty="0"/>
          </a:p>
          <a:p>
            <a:pPr algn="just"/>
            <a:r>
              <a:rPr lang="it-IT" b="1" dirty="0"/>
              <a:t>E’ CONSENTITO APPORRE ANCHE UN TIMBRO SE SUL DOCUEMNTO NON APPARE LA DICITURA</a:t>
            </a:r>
          </a:p>
          <a:p>
            <a:pPr marL="285750" indent="-285750" algn="just">
              <a:buFontTx/>
              <a:buChar char="-"/>
            </a:pPr>
            <a:endParaRPr lang="it-IT" b="1" dirty="0">
              <a:solidFill>
                <a:srgbClr val="0070C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44949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BENI STRUMENTALI VALUTAZIONI ENTRO IL 31.12.2022</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79512" y="858035"/>
            <a:ext cx="8784976" cy="4247317"/>
          </a:xfrm>
          <a:prstGeom prst="rect">
            <a:avLst/>
          </a:prstGeom>
          <a:noFill/>
        </p:spPr>
        <p:txBody>
          <a:bodyPr wrap="square" rtlCol="0">
            <a:spAutoFit/>
          </a:bodyPr>
          <a:lstStyle/>
          <a:p>
            <a:pPr algn="just"/>
            <a:r>
              <a:rPr lang="it-IT" b="1" dirty="0">
                <a:solidFill>
                  <a:srgbClr val="FF0000"/>
                </a:solidFill>
              </a:rPr>
              <a:t>UTILIZZO IN COMPENSAZIONE</a:t>
            </a:r>
          </a:p>
          <a:p>
            <a:pPr algn="just"/>
            <a:endParaRPr lang="it-IT" b="1" dirty="0">
              <a:solidFill>
                <a:srgbClr val="FF0000"/>
              </a:solidFill>
            </a:endParaRPr>
          </a:p>
          <a:p>
            <a:pPr algn="just"/>
            <a:endParaRPr lang="it-IT" b="1" dirty="0">
              <a:solidFill>
                <a:srgbClr val="0070C0"/>
              </a:solidFill>
            </a:endParaRPr>
          </a:p>
          <a:p>
            <a:pPr marL="285750" indent="-285750" algn="just">
              <a:buFontTx/>
              <a:buChar char="-"/>
            </a:pPr>
            <a:r>
              <a:rPr lang="it-IT" b="1" dirty="0"/>
              <a:t>UTILIZZABILE ESCLUSIVAMENTE IN COMPENSAZIONE CON MOD. F24</a:t>
            </a:r>
          </a:p>
          <a:p>
            <a:pPr marL="285750" indent="-285750" algn="just">
              <a:buFontTx/>
              <a:buChar char="-"/>
            </a:pPr>
            <a:endParaRPr lang="it-IT" b="1" dirty="0"/>
          </a:p>
          <a:p>
            <a:pPr marL="285750" indent="-285750" algn="just">
              <a:buFontTx/>
              <a:buChar char="-"/>
            </a:pPr>
            <a:r>
              <a:rPr lang="it-IT" b="1" dirty="0"/>
              <a:t>CODICE TRIBUTO 6935 – BENI GENERICI</a:t>
            </a:r>
          </a:p>
          <a:p>
            <a:pPr marL="285750" indent="-285750" algn="just">
              <a:buFontTx/>
              <a:buChar char="-"/>
            </a:pPr>
            <a:r>
              <a:rPr lang="it-IT" b="1" dirty="0"/>
              <a:t>CODICE TRIBUTO 6936 – BENI MATERIALI 4.0</a:t>
            </a:r>
          </a:p>
          <a:p>
            <a:pPr marL="285750" indent="-285750" algn="just">
              <a:buFontTx/>
              <a:buChar char="-"/>
            </a:pPr>
            <a:r>
              <a:rPr lang="it-IT" b="1" dirty="0"/>
              <a:t>CODICE TRIBUTO 6937 – BENI IMMATERIALI 4.0</a:t>
            </a:r>
          </a:p>
          <a:p>
            <a:pPr marL="285750" indent="-285750" algn="just">
              <a:buFontTx/>
              <a:buChar char="-"/>
            </a:pPr>
            <a:endParaRPr lang="it-IT" b="1" dirty="0"/>
          </a:p>
          <a:p>
            <a:pPr marL="285750" indent="-285750" algn="just">
              <a:buFontTx/>
              <a:buChar char="-"/>
            </a:pPr>
            <a:r>
              <a:rPr lang="it-IT" b="1" dirty="0"/>
              <a:t>PER GLI INVESTIMENTI EFFETTUATI ENTRO IL 31.12.2022 (o 30.6.2023) L’UTILIZZO VA EFFETTUATO IN 3 RATE  DI PARI IMPORTO (non è più consentito l’utilizzo in un’unica soluzione)</a:t>
            </a:r>
          </a:p>
          <a:p>
            <a:pPr marL="285750" indent="-285750" algn="just">
              <a:buFontTx/>
              <a:buChar char="-"/>
            </a:pPr>
            <a:endParaRPr lang="it-IT" b="1" dirty="0"/>
          </a:p>
          <a:p>
            <a:pPr marL="285750" indent="-285750" algn="just">
              <a:buFontTx/>
              <a:buChar char="-"/>
            </a:pPr>
            <a:r>
              <a:rPr lang="it-IT" b="1" dirty="0"/>
              <a:t>A DECORRERE DALLA ENTRATA IN FUNZIONE/INTERCONNESSIONE</a:t>
            </a:r>
          </a:p>
          <a:p>
            <a:pPr marL="285750" indent="-285750" algn="just">
              <a:buFontTx/>
              <a:buChar char="-"/>
            </a:pPr>
            <a:endParaRPr lang="it-IT" b="1" dirty="0">
              <a:solidFill>
                <a:srgbClr val="0070C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194139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DETRAZIONE IVA PER LE IMPORTAZIONI</a:t>
            </a:r>
            <a:br>
              <a:rPr lang="it-IT" sz="2400" dirty="0">
                <a:solidFill>
                  <a:srgbClr val="243572"/>
                </a:solidFill>
              </a:rPr>
            </a:br>
            <a:r>
              <a:rPr lang="it-IT" sz="2400" dirty="0">
                <a:solidFill>
                  <a:srgbClr val="243572"/>
                </a:solidFill>
              </a:rPr>
              <a:t>LA BOLLA DOGANALE DIGITALE</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61764" y="1484784"/>
            <a:ext cx="8784976" cy="4431983"/>
          </a:xfrm>
          <a:prstGeom prst="rect">
            <a:avLst/>
          </a:prstGeom>
          <a:noFill/>
        </p:spPr>
        <p:txBody>
          <a:bodyPr wrap="square" rtlCol="0">
            <a:spAutoFit/>
          </a:bodyPr>
          <a:lstStyle/>
          <a:p>
            <a:pPr algn="just"/>
            <a:r>
              <a:rPr lang="it-IT" sz="2400" dirty="0"/>
              <a:t>Così come avviene per le fatture di acquisto, anche per le bollette doganali il momento in cui da cui decorre il termine per poter esercitare il diritto alla detrazione dell’IVA coincide con il </a:t>
            </a:r>
            <a:r>
              <a:rPr lang="it-IT" sz="2400" dirty="0">
                <a:solidFill>
                  <a:srgbClr val="FF0000"/>
                </a:solidFill>
              </a:rPr>
              <a:t>momento in cui in capo al cessionario/committente si verifica la duplice condizione, sostanziale e formale</a:t>
            </a:r>
            <a:r>
              <a:rPr lang="it-IT" sz="2400" dirty="0"/>
              <a:t>. </a:t>
            </a:r>
          </a:p>
          <a:p>
            <a:pPr algn="just"/>
            <a:endParaRPr lang="it-IT" sz="2400" b="1" dirty="0">
              <a:solidFill>
                <a:srgbClr val="0070C0"/>
              </a:solidFill>
            </a:endParaRPr>
          </a:p>
          <a:p>
            <a:pPr algn="just"/>
            <a:r>
              <a:rPr lang="it-IT" sz="2400" dirty="0"/>
              <a:t>Circ. Agenzia delle Entrate n. 1/2018, in base alla quale la </a:t>
            </a:r>
            <a:r>
              <a:rPr lang="it-IT" sz="2400" dirty="0">
                <a:solidFill>
                  <a:srgbClr val="FF0000"/>
                </a:solidFill>
              </a:rPr>
              <a:t>condizione sostanziale </a:t>
            </a:r>
            <a:r>
              <a:rPr lang="it-IT" sz="2400" dirty="0"/>
              <a:t>di effettuazione dell’operazione si realizza nel </a:t>
            </a:r>
            <a:r>
              <a:rPr lang="it-IT" sz="2400" dirty="0">
                <a:solidFill>
                  <a:srgbClr val="FF0000"/>
                </a:solidFill>
              </a:rPr>
              <a:t>momento in cui l’imposta diviene esigibile</a:t>
            </a:r>
            <a:r>
              <a:rPr lang="it-IT" sz="2400" dirty="0"/>
              <a:t> e quella </a:t>
            </a:r>
            <a:r>
              <a:rPr lang="it-IT" sz="2400" dirty="0">
                <a:solidFill>
                  <a:srgbClr val="FF0000"/>
                </a:solidFill>
              </a:rPr>
              <a:t>formale</a:t>
            </a:r>
            <a:r>
              <a:rPr lang="it-IT" sz="2400" dirty="0"/>
              <a:t> che, invece, corrisponde al </a:t>
            </a:r>
            <a:r>
              <a:rPr lang="it-IT" sz="2400" dirty="0">
                <a:solidFill>
                  <a:srgbClr val="FF0000"/>
                </a:solidFill>
              </a:rPr>
              <a:t>possesso di una bolletta doganale.</a:t>
            </a:r>
          </a:p>
          <a:p>
            <a:pPr algn="just"/>
            <a:endParaRPr lang="it-IT" b="1" dirty="0">
              <a:solidFill>
                <a:srgbClr val="FF000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76788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08504" cy="755940"/>
          </a:xfrm>
        </p:spPr>
        <p:txBody>
          <a:bodyPr/>
          <a:lstStyle/>
          <a:p>
            <a:pPr marL="0" indent="0" algn="ctr">
              <a:buNone/>
            </a:pPr>
            <a:r>
              <a:rPr lang="it-IT" sz="2400" dirty="0">
                <a:solidFill>
                  <a:srgbClr val="243572"/>
                </a:solidFill>
              </a:rPr>
              <a:t>DETRAZIONE IVA PER LE IMPORTAZIONI</a:t>
            </a:r>
            <a:br>
              <a:rPr lang="it-IT" sz="2400" dirty="0">
                <a:solidFill>
                  <a:srgbClr val="243572"/>
                </a:solidFill>
              </a:rPr>
            </a:br>
            <a:r>
              <a:rPr lang="it-IT" sz="2400" dirty="0">
                <a:solidFill>
                  <a:srgbClr val="243572"/>
                </a:solidFill>
              </a:rPr>
              <a:t>LA BOLLA DOGANALE DIGITALE</a:t>
            </a:r>
          </a:p>
        </p:txBody>
      </p:sp>
      <p:sp>
        <p:nvSpPr>
          <p:cNvPr id="7" name="CasellaDiTesto 6"/>
          <p:cNvSpPr txBox="1"/>
          <p:nvPr/>
        </p:nvSpPr>
        <p:spPr>
          <a:xfrm>
            <a:off x="6683252" y="6432863"/>
            <a:ext cx="2160240" cy="276999"/>
          </a:xfrm>
          <a:prstGeom prst="rect">
            <a:avLst/>
          </a:prstGeom>
          <a:noFill/>
        </p:spPr>
        <p:txBody>
          <a:bodyPr wrap="square" rtlCol="0">
            <a:spAutoFit/>
          </a:bodyPr>
          <a:lstStyle/>
          <a:p>
            <a:pPr algn="r"/>
            <a:r>
              <a:rPr lang="it-IT" sz="1200" dirty="0"/>
              <a:t>Lecco, 13 dicembre 2022</a:t>
            </a:r>
          </a:p>
        </p:txBody>
      </p:sp>
      <p:sp>
        <p:nvSpPr>
          <p:cNvPr id="4" name="CasellaDiTesto 3"/>
          <p:cNvSpPr txBox="1"/>
          <p:nvPr/>
        </p:nvSpPr>
        <p:spPr>
          <a:xfrm>
            <a:off x="161764" y="1484784"/>
            <a:ext cx="8784976" cy="4062651"/>
          </a:xfrm>
          <a:prstGeom prst="rect">
            <a:avLst/>
          </a:prstGeom>
          <a:noFill/>
        </p:spPr>
        <p:txBody>
          <a:bodyPr wrap="square" rtlCol="0">
            <a:spAutoFit/>
          </a:bodyPr>
          <a:lstStyle/>
          <a:p>
            <a:pPr algn="just"/>
            <a:r>
              <a:rPr lang="it-IT" sz="2400" dirty="0"/>
              <a:t>In seguito alle modifiche del sistema </a:t>
            </a:r>
            <a:r>
              <a:rPr lang="it-IT" sz="2400" b="1" dirty="0"/>
              <a:t>AIDA (</a:t>
            </a:r>
            <a:r>
              <a:rPr lang="it-IT" sz="2400" b="1"/>
              <a:t>Automazione Integrata Dogane Accise)</a:t>
            </a:r>
            <a:r>
              <a:rPr lang="it-IT" sz="2400"/>
              <a:t>, </a:t>
            </a:r>
            <a:r>
              <a:rPr lang="it-IT" sz="2400" b="1" u="sng" dirty="0">
                <a:solidFill>
                  <a:srgbClr val="FF0000"/>
                </a:solidFill>
              </a:rPr>
              <a:t>tale documento non sarà più disponibile in formato cartaceo per gli importatori.</a:t>
            </a:r>
          </a:p>
          <a:p>
            <a:pPr algn="just"/>
            <a:endParaRPr lang="it-IT" sz="2400" b="1" dirty="0">
              <a:solidFill>
                <a:srgbClr val="FF0000"/>
              </a:solidFill>
            </a:endParaRPr>
          </a:p>
          <a:p>
            <a:pPr algn="just"/>
            <a:r>
              <a:rPr lang="it-IT" sz="2400" dirty="0"/>
              <a:t>Ai fini dell’</a:t>
            </a:r>
            <a:r>
              <a:rPr lang="it-IT" sz="2400" dirty="0">
                <a:solidFill>
                  <a:srgbClr val="FF0000"/>
                </a:solidFill>
              </a:rPr>
              <a:t>esercizio della detrazione</a:t>
            </a:r>
            <a:r>
              <a:rPr lang="it-IT" sz="2400" dirty="0"/>
              <a:t>, si potrà fare riferimento al c.d. “</a:t>
            </a:r>
            <a:r>
              <a:rPr lang="it-IT" sz="2400" dirty="0">
                <a:solidFill>
                  <a:srgbClr val="FF0000"/>
                </a:solidFill>
              </a:rPr>
              <a:t>prospetto di riepilogo ai fini contabili</a:t>
            </a:r>
            <a:r>
              <a:rPr lang="it-IT" sz="2400" dirty="0"/>
              <a:t>” (circ. Agenzia delle Dogane n. 22/2022), messo a disposizione dell’importatore e del dichiarante nel </a:t>
            </a:r>
            <a:r>
              <a:rPr lang="it-IT" sz="2400" dirty="0">
                <a:solidFill>
                  <a:srgbClr val="FF0000"/>
                </a:solidFill>
              </a:rPr>
              <a:t>Portale unico dogane e monopoli (PUDM)</a:t>
            </a:r>
            <a:r>
              <a:rPr lang="it-IT" sz="2400" dirty="0"/>
              <a:t>, tramite il servizio “Gestione documenti – dichiarazioni doganali”.</a:t>
            </a:r>
          </a:p>
          <a:p>
            <a:pPr algn="just"/>
            <a:endParaRPr lang="it-IT" b="1" dirty="0">
              <a:solidFill>
                <a:srgbClr val="FF0000"/>
              </a:solidFill>
            </a:endParaRPr>
          </a:p>
        </p:txBody>
      </p:sp>
      <p:pic>
        <p:nvPicPr>
          <p:cNvPr id="9" name="Immagine 8" descr="logo qualitas">
            <a:extLst>
              <a:ext uri="{FF2B5EF4-FFF2-40B4-BE49-F238E27FC236}">
                <a16:creationId xmlns:a16="http://schemas.microsoft.com/office/drawing/2014/main" id="{F8A08764-6FAE-40B9-AAAF-1FC0AB0133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132376"/>
            <a:ext cx="1080120" cy="562070"/>
          </a:xfrm>
          <a:prstGeom prst="rect">
            <a:avLst/>
          </a:prstGeom>
          <a:noFill/>
          <a:ln>
            <a:noFill/>
          </a:ln>
        </p:spPr>
      </p:pic>
      <p:pic>
        <p:nvPicPr>
          <p:cNvPr id="5" name="Immagine 4">
            <a:extLst>
              <a:ext uri="{FF2B5EF4-FFF2-40B4-BE49-F238E27FC236}">
                <a16:creationId xmlns:a16="http://schemas.microsoft.com/office/drawing/2014/main" id="{E2378A30-4473-48A5-817C-B6CE5B04D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32376"/>
            <a:ext cx="3419872" cy="721287"/>
          </a:xfrm>
          <a:prstGeom prst="rect">
            <a:avLst/>
          </a:prstGeom>
        </p:spPr>
      </p:pic>
    </p:spTree>
    <p:extLst>
      <p:ext uri="{BB962C8B-B14F-4D97-AF65-F5344CB8AC3E}">
        <p14:creationId xmlns:p14="http://schemas.microsoft.com/office/powerpoint/2010/main" val="402100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12392</TotalTime>
  <Words>1073</Words>
  <Application>Microsoft Office PowerPoint</Application>
  <PresentationFormat>Presentazione su schermo (4:3)</PresentationFormat>
  <Paragraphs>185</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Calibri</vt:lpstr>
      <vt:lpstr>Georgia</vt:lpstr>
      <vt:lpstr>Trebuchet MS</vt:lpstr>
      <vt:lpstr>Elica</vt:lpstr>
      <vt:lpstr>Presentazione standard di PowerPoint</vt:lpstr>
      <vt:lpstr>BENI STRUMENTALI VALUTAZIONI ENTRO IL 31.12.2022</vt:lpstr>
      <vt:lpstr>BENI STRUMENTALI VALUTAZIONI ENTRO IL 31.12.2022</vt:lpstr>
      <vt:lpstr>BENI STRUMENTALI VALUTAZIONI ENTRO IL 31.12.2022</vt:lpstr>
      <vt:lpstr>BENI STRUMENTALI VALUTAZIONI ENTRO IL 31.12.2022</vt:lpstr>
      <vt:lpstr>BENI STRUMENTALI VALUTAZIONI ENTRO IL 31.12.2022</vt:lpstr>
      <vt:lpstr>BENI STRUMENTALI VALUTAZIONI ENTRO IL 31.12.2022</vt:lpstr>
      <vt:lpstr>DETRAZIONE IVA PER LE IMPORTAZIONI LA BOLLA DOGANALE DIGITALE</vt:lpstr>
      <vt:lpstr>DETRAZIONE IVA PER LE IMPORTAZIONI LA BOLLA DOGANALE DIGITALE</vt:lpstr>
      <vt:lpstr>DETRAZIONE IVA PER LE IMPORTAZIONI LA BOLLA DOGANALE DIGITALE</vt:lpstr>
      <vt:lpstr>DETRAZIONE IVA PER LE IMPORTAZIONI LA BOLLA DOGANALE DIGITALE</vt:lpstr>
      <vt:lpstr>DETRAZIONE IVA PER LE IMPORTAZIONI LA BOLLA DOGANALE DIGITALE</vt:lpstr>
      <vt:lpstr>FLASH ULTIMA ORA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PC91</dc:creator>
  <cp:lastModifiedBy>Massimo Fumagalli</cp:lastModifiedBy>
  <cp:revision>858</cp:revision>
  <cp:lastPrinted>2018-06-01T13:04:22Z</cp:lastPrinted>
  <dcterms:created xsi:type="dcterms:W3CDTF">2015-11-19T10:08:18Z</dcterms:created>
  <dcterms:modified xsi:type="dcterms:W3CDTF">2022-12-11T11:03:33Z</dcterms:modified>
</cp:coreProperties>
</file>