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4" r:id="rId2"/>
    <p:sldId id="285" r:id="rId3"/>
    <p:sldId id="286" r:id="rId4"/>
    <p:sldId id="287" r:id="rId5"/>
    <p:sldId id="288" r:id="rId6"/>
    <p:sldId id="289" r:id="rId7"/>
    <p:sldId id="295" r:id="rId8"/>
    <p:sldId id="296" r:id="rId9"/>
    <p:sldId id="297" r:id="rId10"/>
    <p:sldId id="290" r:id="rId11"/>
    <p:sldId id="291" r:id="rId12"/>
    <p:sldId id="292" r:id="rId13"/>
    <p:sldId id="293" r:id="rId14"/>
    <p:sldId id="294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12" r:id="rId24"/>
    <p:sldId id="313" r:id="rId25"/>
    <p:sldId id="311" r:id="rId26"/>
    <p:sldId id="310" r:id="rId27"/>
    <p:sldId id="307" r:id="rId28"/>
    <p:sldId id="308" r:id="rId29"/>
    <p:sldId id="309" r:id="rId3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ADC25-7FB6-4ECB-944F-9EF7C16EF988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09B1F-F77C-4ECD-8051-3A9EAF9F1C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94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889B-7119-4068-B038-9C695376132C}" type="datetime1">
              <a:rPr lang="it-IT" smtClean="0"/>
              <a:t>07/11/2022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D85F-BB39-4381-9026-8D3D35A07148}" type="datetime1">
              <a:rPr lang="it-IT" smtClean="0"/>
              <a:t>07/11/2022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6AF9-D71D-453C-98A1-D46B6D96283E}" type="datetime1">
              <a:rPr lang="it-IT" smtClean="0"/>
              <a:t>07/11/2022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DC01-1169-4D7D-9BC8-D2429933179C}" type="datetime1">
              <a:rPr lang="it-IT" smtClean="0"/>
              <a:t>07/11/2022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0"/>
            <a:ext cx="539552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815F-A89D-4107-B011-CA900C11814A}" type="datetime1">
              <a:rPr lang="it-IT" smtClean="0"/>
              <a:t>07/11/2022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A769-75A2-4B60-8104-0E07B2DE9901}" type="datetime1">
              <a:rPr lang="it-IT" smtClean="0"/>
              <a:t>07/11/2022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4B88-C444-4D84-A526-9D62865AEA30}" type="datetime1">
              <a:rPr lang="it-IT" smtClean="0"/>
              <a:t>07/11/2022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3C1F-B6A0-4E95-BE33-4409DA8E35CA}" type="datetime1">
              <a:rPr lang="it-IT" smtClean="0"/>
              <a:t>07/11/2022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7308-4C5F-456A-9A36-CB12738B7A79}" type="datetime1">
              <a:rPr lang="it-IT" smtClean="0"/>
              <a:t>07/11/2022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B261-49FA-4127-8290-4E4E9CE58749}" type="datetime1">
              <a:rPr lang="it-IT" smtClean="0"/>
              <a:t>07/11/2022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BDFE-9FEB-499E-B85F-DC5991265325}" type="datetime1">
              <a:rPr lang="it-IT" smtClean="0"/>
              <a:t>07/11/2022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687A62-26EF-44F3-82CF-3E4FB702AEF3}" type="datetime1">
              <a:rPr lang="it-IT" smtClean="0"/>
              <a:t>07/11/2022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endParaRPr lang="it-IT" sz="2400" dirty="0">
              <a:solidFill>
                <a:srgbClr val="24357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/>
          </a:p>
          <a:p>
            <a:pPr algn="just"/>
            <a:endParaRPr lang="it-IT" sz="1400" b="1" dirty="0"/>
          </a:p>
          <a:p>
            <a:r>
              <a:rPr lang="it-IT" sz="1400" b="1" dirty="0"/>
              <a:t>										</a:t>
            </a:r>
          </a:p>
          <a:p>
            <a:pPr algn="ctr"/>
            <a:endParaRPr lang="it-IT" sz="1400" b="1" dirty="0"/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sz="4800" b="1" i="1" dirty="0">
                <a:solidFill>
                  <a:srgbClr val="0070C0"/>
                </a:solidFill>
              </a:rPr>
              <a:t>WEBINAR FISCALE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sz="3200" b="1" dirty="0">
                <a:solidFill>
                  <a:srgbClr val="243572"/>
                </a:solidFill>
              </a:rPr>
              <a:t>APPROFONDIMENTI, SCADENZE ED OPPORTUNITA’ IMMINENTI</a:t>
            </a:r>
            <a:endParaRPr lang="it-IT" sz="3200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OGGETTO DELL’ATTIVITA’ CEDUTI GRATUITAMENTE A CLIENTI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IVA  - IMPRESE</a:t>
            </a:r>
          </a:p>
          <a:p>
            <a:pPr algn="just"/>
            <a:endParaRPr lang="it-IT" b="1" dirty="0"/>
          </a:p>
          <a:p>
            <a:pPr algn="just"/>
            <a:endParaRPr lang="it-IT" b="1" dirty="0"/>
          </a:p>
          <a:p>
            <a:pPr marL="285750" indent="-285750" algn="just">
              <a:buFontTx/>
              <a:buChar char="-"/>
            </a:pPr>
            <a:r>
              <a:rPr lang="it-IT" b="1" dirty="0">
                <a:solidFill>
                  <a:srgbClr val="FF0000"/>
                </a:solidFill>
              </a:rPr>
              <a:t>indipendentemente </a:t>
            </a:r>
            <a:r>
              <a:rPr lang="it-IT" b="1" dirty="0"/>
              <a:t>dal fatto che la spesa possa o meno essere qualificata «di rappresentanza», </a:t>
            </a:r>
            <a:r>
              <a:rPr lang="it-IT" b="1" dirty="0">
                <a:solidFill>
                  <a:srgbClr val="FF0000"/>
                </a:solidFill>
              </a:rPr>
              <a:t>l’impresa può scegliere di non detrarre l’IVA a credito dell’acquisto </a:t>
            </a:r>
            <a:r>
              <a:rPr lang="it-IT" b="1" dirty="0"/>
              <a:t>dei beni oggetto dell’attività al fine di </a:t>
            </a:r>
            <a:r>
              <a:rPr lang="it-IT" b="1" dirty="0">
                <a:solidFill>
                  <a:srgbClr val="FF0000"/>
                </a:solidFill>
              </a:rPr>
              <a:t>non assoggettare ad IVA la relativa cessione gratuita</a:t>
            </a:r>
            <a:r>
              <a:rPr lang="it-IT" b="1" dirty="0"/>
              <a:t>;</a:t>
            </a:r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r>
              <a:rPr lang="it-IT" b="1" dirty="0"/>
              <a:t>se la spesa per il bene oggetto dell’attività che si intende regalare è qualificata «</a:t>
            </a:r>
            <a:r>
              <a:rPr lang="it-IT" b="1" dirty="0">
                <a:solidFill>
                  <a:srgbClr val="FF0000"/>
                </a:solidFill>
              </a:rPr>
              <a:t>di rappresentanza</a:t>
            </a:r>
            <a:r>
              <a:rPr lang="it-IT" b="1" dirty="0"/>
              <a:t>»: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FF0000"/>
                </a:solidFill>
              </a:rPr>
              <a:t>l’IVA a credito è detraibile solo </a:t>
            </a:r>
            <a:r>
              <a:rPr lang="it-IT" b="1" dirty="0"/>
              <a:t>per i beni di </a:t>
            </a:r>
            <a:r>
              <a:rPr lang="it-IT" b="1" dirty="0">
                <a:solidFill>
                  <a:srgbClr val="FF0000"/>
                </a:solidFill>
              </a:rPr>
              <a:t>costo unitario non superiore a € 50</a:t>
            </a:r>
            <a:r>
              <a:rPr lang="it-IT" b="1" dirty="0"/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b="1" dirty="0"/>
              <a:t>la </a:t>
            </a:r>
            <a:r>
              <a:rPr lang="it-IT" b="1" dirty="0">
                <a:solidFill>
                  <a:srgbClr val="FF0000"/>
                </a:solidFill>
              </a:rPr>
              <a:t>cessione del bene è rilevante ai fini IVA indipendentemente dal valore </a:t>
            </a:r>
            <a:r>
              <a:rPr lang="it-IT" b="1" dirty="0"/>
              <a:t>dello stesso ai sensi dell’art. 2, c. 2, n. 4, fermo restando che la cessione gratuita </a:t>
            </a:r>
            <a:r>
              <a:rPr lang="it-IT" b="1" dirty="0">
                <a:solidFill>
                  <a:srgbClr val="FF0000"/>
                </a:solidFill>
              </a:rPr>
              <a:t>è esclusa da iva se non è stata detratta l’IVA </a:t>
            </a:r>
            <a:r>
              <a:rPr lang="it-IT" b="1" dirty="0"/>
              <a:t>sull’acquisto;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b="1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3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OGGETTO DELL’ATTIVITA’ CEDUTI GRATUITAMENTE A CLIENTI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IVA  - IMPRESE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/>
          </a:p>
          <a:p>
            <a:pPr algn="just"/>
            <a:endParaRPr lang="it-IT" b="1" dirty="0"/>
          </a:p>
          <a:p>
            <a:pPr marL="285750" indent="-285750" algn="just">
              <a:buFontTx/>
              <a:buChar char="-"/>
            </a:pPr>
            <a:r>
              <a:rPr lang="it-IT" b="1" dirty="0"/>
              <a:t>se la spesa relativa al bene oggetto dell’attività che si intende regalare </a:t>
            </a:r>
            <a:r>
              <a:rPr lang="it-IT" b="1" dirty="0">
                <a:solidFill>
                  <a:srgbClr val="FF0000"/>
                </a:solidFill>
              </a:rPr>
              <a:t>non può essere qualificata «di rappresentanza», l’IVA a credito è detraibile e la cessione gratuita è rilevante ai fini IVA indipendentemente dal valore </a:t>
            </a:r>
            <a:r>
              <a:rPr lang="it-IT" b="1" dirty="0"/>
              <a:t>del bene, ferma restando la possibilità di «rinunciare» alla detrazione per escludere dall’IVA la cessione gratuita.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OGGETTO DELL’ATTIVITA’ CEDUTI GRATUITAMENTE A CLIENTI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IVA  - IMPRESE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r>
              <a:rPr lang="it-IT" b="1" dirty="0"/>
              <a:t>CESSIONE GRATUITA RILEVANTE AI FINI IVA</a:t>
            </a:r>
          </a:p>
          <a:p>
            <a:pPr marL="285750" indent="-285750" algn="just">
              <a:buFontTx/>
              <a:buChar char="-"/>
            </a:pPr>
            <a:r>
              <a:rPr lang="it-IT" b="1" dirty="0">
                <a:solidFill>
                  <a:srgbClr val="FF0000"/>
                </a:solidFill>
              </a:rPr>
              <a:t>la base imponibile IVA </a:t>
            </a:r>
            <a:r>
              <a:rPr lang="it-IT" b="1" dirty="0"/>
              <a:t>è costituita, ai sensi dell’art. 13 Dpr 633/72, </a:t>
            </a:r>
            <a:r>
              <a:rPr lang="it-IT" b="1" dirty="0">
                <a:solidFill>
                  <a:srgbClr val="FF0000"/>
                </a:solidFill>
              </a:rPr>
              <a:t>dal prezzo di acquisto</a:t>
            </a:r>
            <a:r>
              <a:rPr lang="it-IT" b="1" dirty="0"/>
              <a:t> o, in mancanza, </a:t>
            </a:r>
            <a:r>
              <a:rPr lang="it-IT" b="1" dirty="0">
                <a:solidFill>
                  <a:srgbClr val="FF0000"/>
                </a:solidFill>
              </a:rPr>
              <a:t>dal prezzo di costo</a:t>
            </a:r>
            <a:r>
              <a:rPr lang="it-IT" b="1" dirty="0"/>
              <a:t> dei beni o di beni simili </a:t>
            </a:r>
            <a:r>
              <a:rPr lang="it-IT" b="1" dirty="0">
                <a:solidFill>
                  <a:srgbClr val="FF0000"/>
                </a:solidFill>
              </a:rPr>
              <a:t>determinati nel momento in cui si effettuano tali operazioni</a:t>
            </a:r>
            <a:r>
              <a:rPr lang="it-IT" b="1" dirty="0"/>
              <a:t>;</a:t>
            </a:r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r>
              <a:rPr lang="it-IT" b="1" dirty="0"/>
              <a:t>la rivalsa dell’IVA non è obbligatoria, ai sensi dell’art. 18 Dpr 633/72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/>
              <a:t>Generalmente , in relazione agli omaggi la rivalsa non è operata e pertanto l’IVA rimane a carico del cedente, costituendo per questo un </a:t>
            </a:r>
            <a:r>
              <a:rPr lang="it-IT" b="1" dirty="0">
                <a:solidFill>
                  <a:srgbClr val="FF0000"/>
                </a:solidFill>
              </a:rPr>
              <a:t>costo indeducibile </a:t>
            </a:r>
            <a:r>
              <a:rPr lang="it-IT" b="1" dirty="0"/>
              <a:t>ex art. 99, c. 1, TUIR.</a:t>
            </a: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OGGETTO DELL’ATTIVITA’ CEDUTI GRATUITAMENTE A CLIENTI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IVA  - IMPRESE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r>
              <a:rPr lang="it-IT" b="1" dirty="0"/>
              <a:t>CESSIONE GRATUITA RILEVANTE AI FINI IVA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/>
              <a:t>In </a:t>
            </a:r>
            <a:r>
              <a:rPr lang="it-IT" b="1" dirty="0">
                <a:solidFill>
                  <a:srgbClr val="FF0000"/>
                </a:solidFill>
              </a:rPr>
              <a:t>assenza di rivalsa</a:t>
            </a:r>
            <a:r>
              <a:rPr lang="it-IT" b="1" dirty="0"/>
              <a:t>, l’operazione può essere così documentata:</a:t>
            </a:r>
          </a:p>
          <a:p>
            <a:pPr algn="just"/>
            <a:endParaRPr lang="it-IT" b="1" dirty="0"/>
          </a:p>
          <a:p>
            <a:pPr marL="285750" indent="-285750" algn="just">
              <a:buFontTx/>
              <a:buChar char="-"/>
            </a:pPr>
            <a:r>
              <a:rPr lang="it-IT" b="1" dirty="0"/>
              <a:t>tenuta del </a:t>
            </a:r>
            <a:r>
              <a:rPr lang="it-IT" b="1" dirty="0">
                <a:solidFill>
                  <a:srgbClr val="FF0000"/>
                </a:solidFill>
              </a:rPr>
              <a:t>registro degli omaggi;</a:t>
            </a:r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r>
              <a:rPr lang="it-IT" b="1" dirty="0"/>
              <a:t>emissione di una </a:t>
            </a:r>
            <a:r>
              <a:rPr lang="it-IT" b="1" dirty="0">
                <a:solidFill>
                  <a:srgbClr val="FF0000"/>
                </a:solidFill>
              </a:rPr>
              <a:t>fattura con applicazione dell’IVA, senza addebitare </a:t>
            </a:r>
            <a:r>
              <a:rPr lang="it-IT" b="1" dirty="0"/>
              <a:t>la stessa al cliente, specificando che trattasi di «omaggio senza rivalsa dell’IVA ex art. 18, Dpr 633/72»;</a:t>
            </a:r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r>
              <a:rPr lang="it-IT" b="1" dirty="0"/>
              <a:t>emissione di un’</a:t>
            </a:r>
            <a:r>
              <a:rPr lang="it-IT" b="1" dirty="0">
                <a:solidFill>
                  <a:srgbClr val="FF0000"/>
                </a:solidFill>
              </a:rPr>
              <a:t>autofattura</a:t>
            </a:r>
            <a:r>
              <a:rPr lang="it-IT" b="1" dirty="0"/>
              <a:t> in un unico esemplare (emessa in formato elettronico TD27 da annotare nel solo registro fatture emesse)</a:t>
            </a:r>
          </a:p>
          <a:p>
            <a:pPr marL="285750" indent="-285750" algn="just">
              <a:buFontTx/>
              <a:buChar char="-"/>
            </a:pPr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OGGETTO DELL’ATTIVITA’ CEDUTI GRATUITAMENTE A CLIENTI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IRPEF / IRES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r>
              <a:rPr lang="it-IT" b="1" dirty="0"/>
              <a:t>L’ART. 108, c. 2 del TUIR DISPONE CHE LE SPESE DI RAPPRESENTANZA SONO DEDUCIBILI SENZA DISTINZIONI TRA BENI OGGETTO E NON OGGETTO DELLA PROPRIA ATTIVITA’</a:t>
            </a:r>
          </a:p>
          <a:p>
            <a:pPr algn="just"/>
            <a:endParaRPr lang="it-IT" b="1" dirty="0"/>
          </a:p>
          <a:p>
            <a:pPr algn="just"/>
            <a:r>
              <a:rPr lang="it-IT" b="1"/>
              <a:t>SI RIMANDA ALLA TABELLA GIA’ ILLUSTRATA.</a:t>
            </a:r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OGGETTO DELL’ATTIVITA’ CEDUTI GRATUITAMENTE A DIPENDENTI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IVA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r>
              <a:rPr lang="it-IT" b="1" dirty="0"/>
              <a:t>NON CONFIGURANO SPESE DI RAPPRESENTANZA</a:t>
            </a:r>
          </a:p>
          <a:p>
            <a:pPr algn="just"/>
            <a:r>
              <a:rPr lang="it-IT" b="1" dirty="0"/>
              <a:t>L’IVA E’ DETRAIBILE</a:t>
            </a:r>
          </a:p>
          <a:p>
            <a:pPr algn="just"/>
            <a:r>
              <a:rPr lang="it-IT" b="1" dirty="0"/>
              <a:t>LA CESSIONE VA ASSOGGETTATA AD IVA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/>
              <a:t>ALL’ATTO DELL’ACQUISTO DEL BENE, OGGETTO DI SUCCESSIVA CESSIONE GRATUITA, L’IMPRESA PUO’ DECIDERE DI NON PORTARE IN DETRAZIONE L’IVA AL FINE DI NON ASSOGGETTARE AD IVA LA RELATIVA CESSIONE GRATUITA.</a:t>
            </a: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OGGETTO DELL’ATTIVITA’ CEDUTI GRATUITAMENTE A DIPENDENTI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IRPEF / IRES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r>
              <a:rPr lang="it-IT" b="1" dirty="0"/>
              <a:t>DEDUCIBILITA’ DA PARTE DEL DATORE DI LAVORO</a:t>
            </a:r>
          </a:p>
          <a:p>
            <a:endParaRPr lang="it-IT" b="1" dirty="0"/>
          </a:p>
          <a:p>
            <a:pPr marL="285750" indent="-285750">
              <a:buFontTx/>
              <a:buChar char="-"/>
            </a:pPr>
            <a:r>
              <a:rPr lang="it-IT" b="1" dirty="0"/>
              <a:t>Ai sensi dell’art. 95, c. 1, TUIR, si fa riferimento alle liberalità a favore dei lavoratori senza differenziare tra beni oggetti e non dell’attività.</a:t>
            </a:r>
          </a:p>
          <a:p>
            <a:pPr marL="285750" indent="-285750">
              <a:buFontTx/>
              <a:buChar char="-"/>
            </a:pPr>
            <a:endParaRPr lang="it-IT" b="1" dirty="0"/>
          </a:p>
          <a:p>
            <a:pPr marL="285750" indent="-285750">
              <a:buFontTx/>
              <a:buChar char="-"/>
            </a:pPr>
            <a:r>
              <a:rPr lang="it-IT" b="1" dirty="0"/>
              <a:t>Pertanto l’omaggio ai dipendenti risulta deducibile come spesa per prestazioni di lavoro</a:t>
            </a:r>
          </a:p>
          <a:p>
            <a:pPr marL="285750" indent="-285750">
              <a:buFontTx/>
              <a:buChar char="-"/>
            </a:pPr>
            <a:endParaRPr lang="it-IT" b="1" dirty="0"/>
          </a:p>
          <a:p>
            <a:r>
              <a:rPr lang="it-IT" b="1" dirty="0"/>
              <a:t>TASSAZIONE IN CAPO AL DIPENDENTE</a:t>
            </a:r>
          </a:p>
          <a:p>
            <a:endParaRPr lang="it-IT" b="1" dirty="0"/>
          </a:p>
          <a:p>
            <a:pPr marL="285750" indent="-285750">
              <a:buFontTx/>
              <a:buChar char="-"/>
            </a:pPr>
            <a:r>
              <a:rPr lang="it-IT" b="1" dirty="0"/>
              <a:t>Valgono le stesse regole  per i beni non oggetto dell’attività con il predetto </a:t>
            </a:r>
            <a:r>
              <a:rPr lang="it-IT" b="1" dirty="0">
                <a:solidFill>
                  <a:srgbClr val="FF0000"/>
                </a:solidFill>
              </a:rPr>
              <a:t>limite dei 600,00 euro </a:t>
            </a:r>
            <a:r>
              <a:rPr lang="it-IT" b="1" dirty="0"/>
              <a:t>per il solo anno 2022.</a:t>
            </a: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NON OGGETTO DELL’ATTIVITA – TABELLA RIEPILOGATIVA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graphicFrame>
        <p:nvGraphicFramePr>
          <p:cNvPr id="3" name="Tabella 5">
            <a:extLst>
              <a:ext uri="{FF2B5EF4-FFF2-40B4-BE49-F238E27FC236}">
                <a16:creationId xmlns:a16="http://schemas.microsoft.com/office/drawing/2014/main" id="{B690A3DB-8A03-55A8-F6CB-D88AD875E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1752"/>
              </p:ext>
            </p:extLst>
          </p:nvPr>
        </p:nvGraphicFramePr>
        <p:xfrm>
          <a:off x="285103" y="1264102"/>
          <a:ext cx="8679385" cy="478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877">
                  <a:extLst>
                    <a:ext uri="{9D8B030D-6E8A-4147-A177-3AD203B41FA5}">
                      <a16:colId xmlns:a16="http://schemas.microsoft.com/office/drawing/2014/main" val="174716049"/>
                    </a:ext>
                  </a:extLst>
                </a:gridCol>
                <a:gridCol w="1735877">
                  <a:extLst>
                    <a:ext uri="{9D8B030D-6E8A-4147-A177-3AD203B41FA5}">
                      <a16:colId xmlns:a16="http://schemas.microsoft.com/office/drawing/2014/main" val="652838534"/>
                    </a:ext>
                  </a:extLst>
                </a:gridCol>
                <a:gridCol w="1162154">
                  <a:extLst>
                    <a:ext uri="{9D8B030D-6E8A-4147-A177-3AD203B41FA5}">
                      <a16:colId xmlns:a16="http://schemas.microsoft.com/office/drawing/2014/main" val="2075130314"/>
                    </a:ext>
                  </a:extLst>
                </a:gridCol>
                <a:gridCol w="2309600">
                  <a:extLst>
                    <a:ext uri="{9D8B030D-6E8A-4147-A177-3AD203B41FA5}">
                      <a16:colId xmlns:a16="http://schemas.microsoft.com/office/drawing/2014/main" val="879630681"/>
                    </a:ext>
                  </a:extLst>
                </a:gridCol>
                <a:gridCol w="1735877">
                  <a:extLst>
                    <a:ext uri="{9D8B030D-6E8A-4147-A177-3AD203B41FA5}">
                      <a16:colId xmlns:a16="http://schemas.microsoft.com/office/drawing/2014/main" val="3445076289"/>
                    </a:ext>
                  </a:extLst>
                </a:gridCol>
              </a:tblGrid>
              <a:tr h="920593">
                <a:tc rowSpan="2"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Destinatari Omaggi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IVA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pPr algn="ctr"/>
                      <a:r>
                        <a:rPr lang="it-IT" dirty="0"/>
                        <a:t>IREPF/IRES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IRAP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588182"/>
                  </a:ext>
                </a:extLst>
              </a:tr>
              <a:tr h="668241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Detrazione iva a credito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Cessione gratuita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Deducibilità spesa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33995"/>
                  </a:ext>
                </a:extLst>
              </a:tr>
              <a:tr h="920593">
                <a:tc rowSpan="2"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Clienti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SI</a:t>
                      </a:r>
                      <a:r>
                        <a:rPr lang="it-IT" dirty="0"/>
                        <a:t> se costo unitario </a:t>
                      </a:r>
                    </a:p>
                    <a:p>
                      <a:r>
                        <a:rPr lang="it-IT" dirty="0"/>
                        <a:t>&lt;= € 50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endParaRPr lang="it-IT" dirty="0"/>
                    </a:p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Esclusa da IVA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</a:rPr>
                        <a:t>Integrale</a:t>
                      </a:r>
                      <a:r>
                        <a:rPr lang="it-IT" sz="1400" dirty="0"/>
                        <a:t> nell’esercizio se valore unitario &lt;= € 50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it-IT" sz="1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</a:rPr>
                        <a:t>Deducibile</a:t>
                      </a:r>
                      <a:r>
                        <a:rPr lang="it-IT" sz="1400" dirty="0"/>
                        <a:t> nel limite annuo (1,5% - 0,6% e 0,4% dei ricavi/proventi)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Deducibili</a:t>
                      </a:r>
                      <a:r>
                        <a:rPr lang="it-IT" dirty="0"/>
                        <a:t> se metodo da bilancio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it-IT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Indeducibili </a:t>
                      </a:r>
                      <a:r>
                        <a:rPr lang="it-IT" dirty="0"/>
                        <a:t>se metodo fiscale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834653"/>
                  </a:ext>
                </a:extLst>
              </a:tr>
              <a:tr h="66452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it-IT" dirty="0"/>
                        <a:t> se costo unitario &gt; € 50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014103"/>
                  </a:ext>
                </a:extLst>
              </a:tr>
              <a:tr h="920593">
                <a:tc>
                  <a:txBody>
                    <a:bodyPr/>
                    <a:lstStyle/>
                    <a:p>
                      <a:r>
                        <a:rPr lang="it-IT" dirty="0"/>
                        <a:t> </a:t>
                      </a:r>
                    </a:p>
                    <a:p>
                      <a:r>
                        <a:rPr lang="it-IT" dirty="0"/>
                        <a:t>Dipendenti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pPr algn="ctr"/>
                      <a:r>
                        <a:rPr lang="it-IT" dirty="0"/>
                        <a:t>(mancanza di inerenza)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Esclusa da 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Integrale</a:t>
                      </a:r>
                      <a:r>
                        <a:rPr lang="it-IT" dirty="0"/>
                        <a:t> nell’esercizio (spesa per prestazioni di lavoro)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Indeducibili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929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8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OGGETTO DELL’ATTIVITA – TABELLA RIEPILOGATIVA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graphicFrame>
        <p:nvGraphicFramePr>
          <p:cNvPr id="3" name="Tabella 5">
            <a:extLst>
              <a:ext uri="{FF2B5EF4-FFF2-40B4-BE49-F238E27FC236}">
                <a16:creationId xmlns:a16="http://schemas.microsoft.com/office/drawing/2014/main" id="{B690A3DB-8A03-55A8-F6CB-D88AD875E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33754"/>
              </p:ext>
            </p:extLst>
          </p:nvPr>
        </p:nvGraphicFramePr>
        <p:xfrm>
          <a:off x="285103" y="1264102"/>
          <a:ext cx="8679385" cy="477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577">
                  <a:extLst>
                    <a:ext uri="{9D8B030D-6E8A-4147-A177-3AD203B41FA5}">
                      <a16:colId xmlns:a16="http://schemas.microsoft.com/office/drawing/2014/main" val="174716049"/>
                    </a:ext>
                  </a:extLst>
                </a:gridCol>
                <a:gridCol w="2065177">
                  <a:extLst>
                    <a:ext uri="{9D8B030D-6E8A-4147-A177-3AD203B41FA5}">
                      <a16:colId xmlns:a16="http://schemas.microsoft.com/office/drawing/2014/main" val="652838534"/>
                    </a:ext>
                  </a:extLst>
                </a:gridCol>
                <a:gridCol w="1319199">
                  <a:extLst>
                    <a:ext uri="{9D8B030D-6E8A-4147-A177-3AD203B41FA5}">
                      <a16:colId xmlns:a16="http://schemas.microsoft.com/office/drawing/2014/main" val="2075130314"/>
                    </a:ext>
                  </a:extLst>
                </a:gridCol>
                <a:gridCol w="2152555">
                  <a:extLst>
                    <a:ext uri="{9D8B030D-6E8A-4147-A177-3AD203B41FA5}">
                      <a16:colId xmlns:a16="http://schemas.microsoft.com/office/drawing/2014/main" val="879630681"/>
                    </a:ext>
                  </a:extLst>
                </a:gridCol>
                <a:gridCol w="1735877">
                  <a:extLst>
                    <a:ext uri="{9D8B030D-6E8A-4147-A177-3AD203B41FA5}">
                      <a16:colId xmlns:a16="http://schemas.microsoft.com/office/drawing/2014/main" val="3445076289"/>
                    </a:ext>
                  </a:extLst>
                </a:gridCol>
              </a:tblGrid>
              <a:tr h="903625">
                <a:tc rowSpan="2"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Destinatari Omaggi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IVA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pPr algn="ctr"/>
                      <a:r>
                        <a:rPr lang="it-IT" dirty="0"/>
                        <a:t>IREPF/IRES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IRAP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588182"/>
                  </a:ext>
                </a:extLst>
              </a:tr>
              <a:tr h="65592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Detrazione iva a credito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Cessione gratuita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Deducibilità spesa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33995"/>
                  </a:ext>
                </a:extLst>
              </a:tr>
              <a:tr h="1765173">
                <a:tc rowSpan="3"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Clienti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SI</a:t>
                      </a:r>
                      <a:r>
                        <a:rPr lang="it-IT" dirty="0"/>
                        <a:t> se spesa non di rappresentanza</a:t>
                      </a:r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SI</a:t>
                      </a:r>
                      <a:r>
                        <a:rPr lang="it-IT" dirty="0"/>
                        <a:t> ma solo se costo unitario</a:t>
                      </a:r>
                    </a:p>
                    <a:p>
                      <a:r>
                        <a:rPr lang="it-IT" dirty="0"/>
                        <a:t>&lt;= € 50 se 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spesa rappresentanza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endParaRPr lang="it-IT" dirty="0"/>
                    </a:p>
                    <a:p>
                      <a:pPr algn="ctr"/>
                      <a:endParaRPr lang="it-IT" dirty="0"/>
                    </a:p>
                    <a:p>
                      <a:pPr algn="ctr"/>
                      <a:endParaRPr lang="it-IT" dirty="0"/>
                    </a:p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Imponibile IVA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</a:rPr>
                        <a:t>Integrale</a:t>
                      </a:r>
                      <a:r>
                        <a:rPr lang="it-IT" sz="1400" dirty="0"/>
                        <a:t> nell’esercizio se valore unitario &lt;= € 50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it-IT" sz="1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</a:rPr>
                        <a:t>Deducibile</a:t>
                      </a:r>
                      <a:r>
                        <a:rPr lang="it-IT" sz="1400" dirty="0"/>
                        <a:t> nel limite annuo (1,5% - 0,6% e 0,4% dei ricavi/proventi)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Deducibili</a:t>
                      </a:r>
                      <a:r>
                        <a:rPr lang="it-IT" sz="1600" dirty="0"/>
                        <a:t> se metodo da bilancio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Indeducibili </a:t>
                      </a:r>
                      <a:r>
                        <a:rPr lang="it-IT" sz="1600" dirty="0"/>
                        <a:t>se metodo fiscale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834653"/>
                  </a:ext>
                </a:extLst>
              </a:tr>
              <a:tr h="3540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it-IT" dirty="0"/>
                    </a:p>
                    <a:p>
                      <a:pPr marL="0" indent="0" algn="ctr">
                        <a:buFontTx/>
                        <a:buNone/>
                      </a:pPr>
                      <a:endParaRPr lang="it-IT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indeducibili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239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400" dirty="0"/>
                        <a:t>Integrale nell’esercizio (spesa per prestazioni di lavoro)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075387"/>
                  </a:ext>
                </a:extLst>
              </a:tr>
              <a:tr h="987300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Dipendenti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74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75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BUONI ACQUISTO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rgbClr val="FF0000"/>
                </a:solidFill>
              </a:rPr>
              <a:t>MONOUSO 	ASSOGGETTAMENTO AD IVA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rgbClr val="FF0000"/>
                </a:solidFill>
              </a:rPr>
              <a:t>MULTIUSO 	ESCLUSO DA IVA AI SENSI ART. 2 DPR 633/72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sz="1600" b="1" dirty="0"/>
              <a:t>N.B. I BUONI CARBURANTE FINO A EURO </a:t>
            </a:r>
            <a:r>
              <a:rPr lang="it-IT" sz="1600" b="1" dirty="0">
                <a:solidFill>
                  <a:srgbClr val="FF0000"/>
                </a:solidFill>
              </a:rPr>
              <a:t>200,00</a:t>
            </a:r>
            <a:r>
              <a:rPr lang="it-IT" sz="1600" b="1" dirty="0"/>
              <a:t> EROGATI AI DIPENDENTI, NON FANNO CUMULO AL TETTO DEI </a:t>
            </a:r>
            <a:r>
              <a:rPr lang="it-IT" sz="1600" b="1" dirty="0">
                <a:solidFill>
                  <a:srgbClr val="FF0000"/>
                </a:solidFill>
              </a:rPr>
              <a:t>600,00</a:t>
            </a:r>
            <a:r>
              <a:rPr lang="it-IT" sz="1600" b="1" dirty="0"/>
              <a:t> EURO PER ALTRE EROGAZIONI (CIRC. 35/E DEL 4.11.2022)</a:t>
            </a: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graphicFrame>
        <p:nvGraphicFramePr>
          <p:cNvPr id="3" name="Tabella 5">
            <a:extLst>
              <a:ext uri="{FF2B5EF4-FFF2-40B4-BE49-F238E27FC236}">
                <a16:creationId xmlns:a16="http://schemas.microsoft.com/office/drawing/2014/main" id="{C08A4E64-1F21-B924-A6F0-2985A57B6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46152"/>
              </p:ext>
            </p:extLst>
          </p:nvPr>
        </p:nvGraphicFramePr>
        <p:xfrm>
          <a:off x="287524" y="1266899"/>
          <a:ext cx="7848872" cy="282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499965564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414847843"/>
                    </a:ext>
                  </a:extLst>
                </a:gridCol>
              </a:tblGrid>
              <a:tr h="94136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Buono-corrispettivo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Descrizione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14479"/>
                  </a:ext>
                </a:extLst>
              </a:tr>
              <a:tr h="941363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Monouso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 momento della sua emissione è nota la disciplina applicabile ai fini IVA alla cessione / prestazione a cui lo stesso dà diritto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244253"/>
                  </a:ext>
                </a:extLst>
              </a:tr>
              <a:tr h="941363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Multiuso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 momento della sua emissione non è nota la disciplina applicabile ai fini IVA della cessione / prestazione a cui lo stesso dà diritto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12019"/>
                  </a:ext>
                </a:extLst>
              </a:tr>
            </a:tbl>
          </a:graphicData>
        </a:graphic>
      </p:graphicFrame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34064FDE-A339-298B-BFC0-FC50437C0196}"/>
              </a:ext>
            </a:extLst>
          </p:cNvPr>
          <p:cNvSpPr/>
          <p:nvPr/>
        </p:nvSpPr>
        <p:spPr>
          <a:xfrm>
            <a:off x="1486120" y="4494112"/>
            <a:ext cx="432048" cy="164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9D7B8A7-A1B5-04A3-8228-26656D4860E7}"/>
              </a:ext>
            </a:extLst>
          </p:cNvPr>
          <p:cNvSpPr/>
          <p:nvPr/>
        </p:nvSpPr>
        <p:spPr>
          <a:xfrm>
            <a:off x="1493912" y="5052828"/>
            <a:ext cx="432048" cy="164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02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PRELIMINARMENTE OCCORRE DISTINGUERE TRA:</a:t>
            </a:r>
          </a:p>
          <a:p>
            <a:pPr algn="just"/>
            <a:endParaRPr lang="it-IT" sz="2400" b="1" dirty="0">
              <a:solidFill>
                <a:srgbClr val="FF0000"/>
              </a:solidFill>
            </a:endParaRPr>
          </a:p>
          <a:p>
            <a:pPr algn="just"/>
            <a:endParaRPr lang="it-IT" sz="2400" b="1" dirty="0">
              <a:solidFill>
                <a:srgbClr val="FF0000"/>
              </a:solidFill>
            </a:endParaRPr>
          </a:p>
          <a:p>
            <a:pPr algn="just"/>
            <a:endParaRPr lang="it-IT" sz="2400" b="1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2400" b="1" dirty="0">
                <a:solidFill>
                  <a:schemeClr val="accent1"/>
                </a:solidFill>
              </a:rPr>
              <a:t>TIPOLOGIA DEL BENE (oggetto o meno dell’attività)</a:t>
            </a:r>
          </a:p>
          <a:p>
            <a:pPr marL="285750" indent="-285750" algn="just">
              <a:buFontTx/>
              <a:buChar char="-"/>
            </a:pPr>
            <a:endParaRPr lang="it-IT" sz="2400" b="1" dirty="0">
              <a:solidFill>
                <a:schemeClr val="accent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2400" b="1" dirty="0">
                <a:solidFill>
                  <a:schemeClr val="accent1"/>
                </a:solidFill>
              </a:rPr>
              <a:t>SOGGETTO DESTINATARIO (cliente/dipendente)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sz="1400" b="1" dirty="0"/>
              <a:t>										</a:t>
            </a:r>
          </a:p>
          <a:p>
            <a:pPr algn="ctr"/>
            <a:endParaRPr lang="it-IT" sz="1400" b="1" dirty="0"/>
          </a:p>
          <a:p>
            <a:pPr algn="ctr"/>
            <a:endParaRPr lang="it-IT" sz="3200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BUFFET – PRANZO – CENA DI NATALE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/>
              <a:t>SE ORGANIZZATI ESCLUSIVAMENTE PER I DIPENDENTI</a:t>
            </a:r>
          </a:p>
          <a:p>
            <a:r>
              <a:rPr lang="it-IT" b="1" dirty="0"/>
              <a:t>(no spesa di rappresentanza)</a:t>
            </a: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graphicFrame>
        <p:nvGraphicFramePr>
          <p:cNvPr id="3" name="Tabella 5">
            <a:extLst>
              <a:ext uri="{FF2B5EF4-FFF2-40B4-BE49-F238E27FC236}">
                <a16:creationId xmlns:a16="http://schemas.microsoft.com/office/drawing/2014/main" id="{7938F30D-81D2-A463-1433-C6DBC109D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06673"/>
              </p:ext>
            </p:extLst>
          </p:nvPr>
        </p:nvGraphicFramePr>
        <p:xfrm>
          <a:off x="251520" y="2204864"/>
          <a:ext cx="8352928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08">
                  <a:extLst>
                    <a:ext uri="{9D8B030D-6E8A-4147-A177-3AD203B41FA5}">
                      <a16:colId xmlns:a16="http://schemas.microsoft.com/office/drawing/2014/main" val="361726918"/>
                    </a:ext>
                  </a:extLst>
                </a:gridCol>
                <a:gridCol w="7464920">
                  <a:extLst>
                    <a:ext uri="{9D8B030D-6E8A-4147-A177-3AD203B41FA5}">
                      <a16:colId xmlns:a16="http://schemas.microsoft.com/office/drawing/2014/main" val="3677960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Indetraibile </a:t>
                      </a:r>
                      <a:r>
                        <a:rPr lang="it-IT" dirty="0"/>
                        <a:t>in quanto relativa ad un 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costo per i dipendenti </a:t>
                      </a:r>
                      <a:r>
                        <a:rPr lang="it-IT" dirty="0"/>
                        <a:t>che, come precedentemente evidenziato, non possiede il requisito dell’inerenza con l’esercizio dell’impresa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55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IRPEF</a:t>
                      </a:r>
                    </a:p>
                    <a:p>
                      <a:r>
                        <a:rPr lang="it-IT" dirty="0"/>
                        <a:t>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Costo deducibile nel limite del: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75%</a:t>
                      </a:r>
                      <a:r>
                        <a:rPr lang="it-IT" dirty="0"/>
                        <a:t> della spesa sostenuta, come per alberghi e ristoranti;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5 per mille dell’ammontare delle spese per prestazioni di lavoro dipendente </a:t>
                      </a:r>
                      <a:r>
                        <a:rPr lang="it-IT" dirty="0"/>
                        <a:t>risultante dalla dichiarazione dei redditi ex art. 100, comma 1, TUIR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1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Costo indeducibile </a:t>
                      </a:r>
                      <a:r>
                        <a:rPr lang="it-IT" dirty="0"/>
                        <a:t>in quanto costo del personale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0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6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BUFFET – PRANZO – CENA DI NATALE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/>
              <a:t>SE ORGANIZZATI ANCHE PER SOGGETTI TERZI</a:t>
            </a:r>
          </a:p>
          <a:p>
            <a:r>
              <a:rPr lang="it-IT" b="1" dirty="0"/>
              <a:t>(spesa di rappresentanza)</a:t>
            </a: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graphicFrame>
        <p:nvGraphicFramePr>
          <p:cNvPr id="3" name="Tabella 5">
            <a:extLst>
              <a:ext uri="{FF2B5EF4-FFF2-40B4-BE49-F238E27FC236}">
                <a16:creationId xmlns:a16="http://schemas.microsoft.com/office/drawing/2014/main" id="{7938F30D-81D2-A463-1433-C6DBC109D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62327"/>
              </p:ext>
            </p:extLst>
          </p:nvPr>
        </p:nvGraphicFramePr>
        <p:xfrm>
          <a:off x="251520" y="2391104"/>
          <a:ext cx="8352928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08">
                  <a:extLst>
                    <a:ext uri="{9D8B030D-6E8A-4147-A177-3AD203B41FA5}">
                      <a16:colId xmlns:a16="http://schemas.microsoft.com/office/drawing/2014/main" val="361726918"/>
                    </a:ext>
                  </a:extLst>
                </a:gridCol>
                <a:gridCol w="7464920">
                  <a:extLst>
                    <a:ext uri="{9D8B030D-6E8A-4147-A177-3AD203B41FA5}">
                      <a16:colId xmlns:a16="http://schemas.microsoft.com/office/drawing/2014/main" val="3677960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Indetraibile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55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IRPEF</a:t>
                      </a:r>
                    </a:p>
                    <a:p>
                      <a:r>
                        <a:rPr lang="it-IT" dirty="0"/>
                        <a:t>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Deducibile il 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75%</a:t>
                      </a:r>
                      <a:r>
                        <a:rPr lang="it-IT" dirty="0"/>
                        <a:t> della spesa sostenuta nel limite massimo deducibile nell’anno (1,5% - 0,6% - 0,4% dei ricavi / proventi della gestione caratteristica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18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Costo deducibile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per i soggetti che applicano il metodo di bilancio;</a:t>
                      </a:r>
                    </a:p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Costo indeducibile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per i soggetti che applicano il metodo fiscale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0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4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2FBF54-65E9-2A39-F129-C4BAA62CD462}"/>
              </a:ext>
            </a:extLst>
          </p:cNvPr>
          <p:cNvSpPr txBox="1"/>
          <p:nvPr/>
        </p:nvSpPr>
        <p:spPr>
          <a:xfrm>
            <a:off x="323528" y="692696"/>
            <a:ext cx="8640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b="1" dirty="0"/>
          </a:p>
          <a:p>
            <a:endParaRPr lang="it-IT" sz="2400" b="1" dirty="0"/>
          </a:p>
          <a:p>
            <a:r>
              <a:rPr lang="it-IT" sz="2400" b="1" dirty="0"/>
              <a:t>DICHIARAZIONE SOSTITUTIVA DI ATTO NOTORIO</a:t>
            </a:r>
          </a:p>
          <a:p>
            <a:r>
              <a:rPr lang="it-IT" sz="2400" b="1" dirty="0"/>
              <a:t>DEL RISPETTO DEI REQUISITI DI CUI ALLE SEZIONI 3.1 E 3.12</a:t>
            </a:r>
          </a:p>
          <a:p>
            <a:r>
              <a:rPr lang="it-IT" sz="2400" b="1" dirty="0"/>
              <a:t>DEL TEMPORARY FRAMEWORK</a:t>
            </a:r>
          </a:p>
          <a:p>
            <a:r>
              <a:rPr lang="it-IT" sz="2400" b="1" dirty="0"/>
              <a:t>PER LE MISURE DI AIUTO A SOSTEGNO DELL'ECONOMIA</a:t>
            </a:r>
          </a:p>
          <a:p>
            <a:r>
              <a:rPr lang="it-IT" sz="2400" b="1" dirty="0"/>
              <a:t>NELL'EMERGENZA EPIDEMIOLOGICA DA COVID-19</a:t>
            </a:r>
          </a:p>
          <a:p>
            <a:endParaRPr lang="it-IT" sz="2400" b="1" dirty="0"/>
          </a:p>
          <a:p>
            <a:endParaRPr lang="it-IT" sz="2400" b="1" dirty="0"/>
          </a:p>
          <a:p>
            <a:r>
              <a:rPr lang="it-IT" sz="2400" b="1" dirty="0">
                <a:solidFill>
                  <a:srgbClr val="FF0000"/>
                </a:solidFill>
              </a:rPr>
              <a:t>SCADENZA 30 NOVEMBRE 2022</a:t>
            </a:r>
          </a:p>
        </p:txBody>
      </p:sp>
    </p:spTree>
    <p:extLst>
      <p:ext uri="{BB962C8B-B14F-4D97-AF65-F5344CB8AC3E}">
        <p14:creationId xmlns:p14="http://schemas.microsoft.com/office/powerpoint/2010/main" val="158778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2FBF54-65E9-2A39-F129-C4BAA62CD462}"/>
              </a:ext>
            </a:extLst>
          </p:cNvPr>
          <p:cNvSpPr txBox="1"/>
          <p:nvPr/>
        </p:nvSpPr>
        <p:spPr>
          <a:xfrm>
            <a:off x="323528" y="692696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b="1" dirty="0"/>
          </a:p>
          <a:p>
            <a:endParaRPr lang="it-IT" sz="2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E3A349C-14F0-211E-8BEA-6B728E008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672"/>
            <a:ext cx="8964488" cy="53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69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2FBF54-65E9-2A39-F129-C4BAA62CD462}"/>
              </a:ext>
            </a:extLst>
          </p:cNvPr>
          <p:cNvSpPr txBox="1"/>
          <p:nvPr/>
        </p:nvSpPr>
        <p:spPr>
          <a:xfrm>
            <a:off x="323528" y="692696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b="1" dirty="0"/>
          </a:p>
          <a:p>
            <a:endParaRPr lang="it-IT" sz="2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F9FA20-0BED-F4DA-A421-28EE54FFC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0349"/>
            <a:ext cx="9144000" cy="54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49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2FBF54-65E9-2A39-F129-C4BAA62CD462}"/>
              </a:ext>
            </a:extLst>
          </p:cNvPr>
          <p:cNvSpPr txBox="1"/>
          <p:nvPr/>
        </p:nvSpPr>
        <p:spPr>
          <a:xfrm>
            <a:off x="323528" y="692696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b="1" dirty="0"/>
          </a:p>
          <a:p>
            <a:endParaRPr lang="it-IT" sz="2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A172DE-E769-9761-D2D9-1C7A475D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6146"/>
            <a:ext cx="9144000" cy="541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0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2FBF54-65E9-2A39-F129-C4BAA62CD462}"/>
              </a:ext>
            </a:extLst>
          </p:cNvPr>
          <p:cNvSpPr txBox="1"/>
          <p:nvPr/>
        </p:nvSpPr>
        <p:spPr>
          <a:xfrm>
            <a:off x="323528" y="692696"/>
            <a:ext cx="864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b="1" dirty="0"/>
          </a:p>
          <a:p>
            <a:endParaRPr lang="it-IT" sz="2400" b="1" dirty="0"/>
          </a:p>
          <a:p>
            <a:endParaRPr lang="it-IT" sz="2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14133D-520B-9E7B-AC8E-990E5FA31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3491"/>
            <a:ext cx="9144000" cy="50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59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BONUS EDILIZI ALLE IMPRESE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1764" y="714958"/>
            <a:ext cx="8784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Ecobonus</a:t>
            </a:r>
          </a:p>
          <a:p>
            <a:pPr algn="just"/>
            <a:r>
              <a:rPr lang="it-IT" dirty="0"/>
              <a:t>Obiettivo: aumentare l'efficienza energetica di un </a:t>
            </a:r>
            <a:r>
              <a:rPr lang="it-IT" dirty="0">
                <a:solidFill>
                  <a:srgbClr val="FF0000"/>
                </a:solidFill>
              </a:rPr>
              <a:t>immobile strumentale all'esercizio dell'attività</a:t>
            </a:r>
            <a:r>
              <a:rPr lang="it-IT" dirty="0"/>
              <a:t> si potrà sfruttare l'</a:t>
            </a:r>
            <a:r>
              <a:rPr lang="it-IT" b="1" u="sng" dirty="0"/>
              <a:t>Ecobonus</a:t>
            </a:r>
            <a:r>
              <a:rPr lang="it-IT" dirty="0"/>
              <a:t> al </a:t>
            </a:r>
            <a:r>
              <a:rPr lang="it-IT" b="1" dirty="0"/>
              <a:t>65%</a:t>
            </a:r>
            <a:r>
              <a:rPr lang="it-IT" dirty="0"/>
              <a:t> o al </a:t>
            </a:r>
            <a:r>
              <a:rPr lang="it-IT" b="1" dirty="0"/>
              <a:t>50%</a:t>
            </a:r>
            <a:r>
              <a:rPr lang="it-IT" dirty="0"/>
              <a:t> e accedere al beneficio.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L'</a:t>
            </a:r>
            <a:r>
              <a:rPr lang="it-IT" dirty="0">
                <a:solidFill>
                  <a:srgbClr val="FF0000"/>
                </a:solidFill>
              </a:rPr>
              <a:t>edificio</a:t>
            </a:r>
            <a:r>
              <a:rPr lang="it-IT" dirty="0"/>
              <a:t> su cui si interviene </a:t>
            </a:r>
            <a:r>
              <a:rPr lang="it-IT" dirty="0">
                <a:solidFill>
                  <a:srgbClr val="FF0000"/>
                </a:solidFill>
              </a:rPr>
              <a:t>dovrà essere esistente </a:t>
            </a:r>
            <a:r>
              <a:rPr lang="it-IT" dirty="0"/>
              <a:t>e non costruito ex-novo.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In definitiva, possono accedere all'agevolazione Ecobonus, i contribuenti che conseguono un reddito d’impresa (circolare n. 36/E del 31 maggio 2007 ed interessa “i fabbricati appartenenti a qualsiasi categoria catastale, compresi, quindi, quelli strumentali”), siano essi:</a:t>
            </a:r>
          </a:p>
          <a:p>
            <a:pPr lvl="2"/>
            <a:r>
              <a:rPr lang="it-IT" b="1" dirty="0"/>
              <a:t>persone fisiche</a:t>
            </a:r>
            <a:r>
              <a:rPr lang="it-IT" dirty="0"/>
              <a:t>;</a:t>
            </a:r>
          </a:p>
          <a:p>
            <a:pPr lvl="2"/>
            <a:r>
              <a:rPr lang="it-IT" b="1" dirty="0"/>
              <a:t>società di persone</a:t>
            </a:r>
            <a:r>
              <a:rPr lang="it-IT" dirty="0"/>
              <a:t>: società semplice </a:t>
            </a:r>
            <a:r>
              <a:rPr lang="it-IT" b="1" dirty="0"/>
              <a:t>SS</a:t>
            </a:r>
            <a:r>
              <a:rPr lang="it-IT" dirty="0"/>
              <a:t>, società in nome collettivo </a:t>
            </a:r>
            <a:r>
              <a:rPr lang="it-IT" b="1" dirty="0"/>
              <a:t>SNC</a:t>
            </a:r>
            <a:r>
              <a:rPr lang="it-IT" dirty="0"/>
              <a:t>; società in accomandita semplice </a:t>
            </a:r>
            <a:r>
              <a:rPr lang="it-IT" b="1" dirty="0"/>
              <a:t>SAS</a:t>
            </a:r>
            <a:r>
              <a:rPr lang="it-IT" dirty="0"/>
              <a:t>;</a:t>
            </a:r>
          </a:p>
          <a:p>
            <a:pPr lvl="2"/>
            <a:r>
              <a:rPr lang="it-IT" b="1" dirty="0"/>
              <a:t>società di capitali</a:t>
            </a:r>
            <a:r>
              <a:rPr lang="it-IT" dirty="0"/>
              <a:t>: società a responsabilità limitata semplificata </a:t>
            </a:r>
            <a:r>
              <a:rPr lang="it-IT" b="1" dirty="0"/>
              <a:t>SRLS</a:t>
            </a:r>
            <a:r>
              <a:rPr lang="it-IT" dirty="0"/>
              <a:t>, società per azioni </a:t>
            </a:r>
            <a:r>
              <a:rPr lang="it-IT" b="1" dirty="0"/>
              <a:t>SPA</a:t>
            </a:r>
            <a:r>
              <a:rPr lang="it-IT" dirty="0"/>
              <a:t>, società a responsabilità limitata </a:t>
            </a:r>
            <a:r>
              <a:rPr lang="it-IT" b="1" dirty="0"/>
              <a:t>SRL</a:t>
            </a:r>
            <a:r>
              <a:rPr lang="it-IT" dirty="0"/>
              <a:t>, società in accomandita per azioni </a:t>
            </a:r>
            <a:r>
              <a:rPr lang="it-IT" b="1" dirty="0"/>
              <a:t>SAPA</a:t>
            </a:r>
            <a:r>
              <a:rPr lang="it-IT" dirty="0"/>
              <a:t>.</a:t>
            </a:r>
          </a:p>
          <a:p>
            <a:pPr lvl="2"/>
            <a:endParaRPr lang="it-IT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BONUS EDILIZI ALLE IMPRESE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Ecobonus</a:t>
            </a:r>
            <a:endParaRPr lang="it-IT" sz="2400" b="1" dirty="0"/>
          </a:p>
          <a:p>
            <a:endParaRPr lang="it-IT" dirty="0"/>
          </a:p>
          <a:p>
            <a:r>
              <a:rPr lang="it-IT" dirty="0"/>
              <a:t>E' possibile intervenire sia su beni merce, patrimoniali che strumentali (risoluzione 34/2020 del 25 giugno).</a:t>
            </a:r>
          </a:p>
          <a:p>
            <a:endParaRPr lang="it-IT" dirty="0"/>
          </a:p>
          <a:p>
            <a:r>
              <a:rPr lang="it-IT" dirty="0"/>
              <a:t>Comunicazione all’Enea.</a:t>
            </a:r>
          </a:p>
          <a:p>
            <a:endParaRPr lang="it-IT" dirty="0"/>
          </a:p>
          <a:p>
            <a:r>
              <a:rPr lang="it-IT" dirty="0"/>
              <a:t>E' possibile </a:t>
            </a:r>
            <a:r>
              <a:rPr lang="it-IT" b="1" dirty="0"/>
              <a:t>cedere il credito </a:t>
            </a:r>
            <a:r>
              <a:rPr lang="it-IT" dirty="0"/>
              <a:t>e lo</a:t>
            </a:r>
            <a:r>
              <a:rPr lang="it-IT" b="1" dirty="0"/>
              <a:t> sconto in fattura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b="1" dirty="0"/>
              <a:t>L’agevolazione quale detrazione è recuperabile in 10 anni</a:t>
            </a:r>
          </a:p>
          <a:p>
            <a:pPr algn="just"/>
            <a:endParaRPr lang="it-IT" b="1" dirty="0"/>
          </a:p>
          <a:p>
            <a:r>
              <a:rPr lang="it-IT" b="1" dirty="0"/>
              <a:t>Prorogata sino al 2024</a:t>
            </a:r>
          </a:p>
          <a:p>
            <a:pPr algn="just"/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BONUS EDILIZI ALLE IMPRESE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Bonus facciate</a:t>
            </a:r>
          </a:p>
          <a:p>
            <a:r>
              <a:rPr lang="it-IT" dirty="0"/>
              <a:t>Anche per quanto riguarda il </a:t>
            </a:r>
            <a:r>
              <a:rPr lang="it-IT" b="1" u="sng" dirty="0"/>
              <a:t>bonus facciate</a:t>
            </a:r>
            <a:r>
              <a:rPr lang="it-IT" dirty="0"/>
              <a:t>, le società possono aderire al bonus. In particolare, accedono:</a:t>
            </a:r>
          </a:p>
          <a:p>
            <a:pPr lvl="2"/>
            <a:r>
              <a:rPr lang="it-IT" b="1" dirty="0"/>
              <a:t>le società semplici;</a:t>
            </a:r>
          </a:p>
          <a:p>
            <a:pPr lvl="2"/>
            <a:r>
              <a:rPr lang="it-IT" b="1" dirty="0"/>
              <a:t>le associazioni tra professionisti;</a:t>
            </a:r>
          </a:p>
          <a:p>
            <a:pPr lvl="2"/>
            <a:r>
              <a:rPr lang="it-IT" b="1" dirty="0"/>
              <a:t>i contribuenti che conseguono reddito d’impresa (persone fisiche, società di persone, società di capitali).</a:t>
            </a:r>
          </a:p>
          <a:p>
            <a:pPr lvl="2"/>
            <a:endParaRPr lang="it-IT" dirty="0"/>
          </a:p>
          <a:p>
            <a:pPr algn="just"/>
            <a:r>
              <a:rPr lang="it-IT" dirty="0"/>
              <a:t>Misura per l’anno 2022: </a:t>
            </a:r>
            <a:r>
              <a:rPr lang="it-IT" b="1" dirty="0">
                <a:solidFill>
                  <a:srgbClr val="FF0000"/>
                </a:solidFill>
              </a:rPr>
              <a:t>60%</a:t>
            </a:r>
            <a:r>
              <a:rPr lang="it-IT" dirty="0"/>
              <a:t> delle spese sostenute.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</a:t>
            </a:r>
            <a:r>
              <a:rPr lang="it-IT" b="1" dirty="0"/>
              <a:t> </a:t>
            </a:r>
            <a:r>
              <a:rPr lang="it-IT" dirty="0"/>
              <a:t>detrazione va ripartita in 10 quote annuali di pari importo a partire dall’anno di sostenimento delle spese</a:t>
            </a:r>
          </a:p>
          <a:p>
            <a:pPr algn="just"/>
            <a:endParaRPr lang="it-IT" b="1" dirty="0"/>
          </a:p>
          <a:p>
            <a:pPr algn="just"/>
            <a:r>
              <a:rPr lang="it-IT" dirty="0"/>
              <a:t>Danno diritto al bonus le spese sostenute relative ad interventi finalizzati al recupero o restauro della facciata esterna, realizzati su edifici esistenti, parti di edifici esistenti o su unità immobiliari esistenti di qualsiasi categoria catastale, compresi quelli strumentali, patrimoniali o merce, ubicati in zona A o B ai sensi del decreto del Ministro dei lavori pubblici 2 aprile 1968, n. 1444</a:t>
            </a:r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NON OGGETTO DELL’ATTIVITA’ CEDUTI GRATUITAMENTE A CLIENTI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IVA  - IMPRESE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r>
              <a:rPr lang="it-IT" b="1" dirty="0"/>
              <a:t>E’ DETRAIBILE L’IVA AI SENSI DELL’ART 19-bis 1, </a:t>
            </a:r>
            <a:r>
              <a:rPr lang="it-IT" b="1" dirty="0" err="1"/>
              <a:t>lett.h</a:t>
            </a:r>
            <a:r>
              <a:rPr lang="it-IT" b="1" dirty="0"/>
              <a:t> DPR 633/72, RELATIVO ALL’ACQUISTO DI BENI REGALATI SE GLI STESSI SONO:</a:t>
            </a:r>
          </a:p>
          <a:p>
            <a:pPr algn="just"/>
            <a:endParaRPr lang="it-IT" b="1" dirty="0"/>
          </a:p>
          <a:p>
            <a:pPr marL="285750" indent="-285750" algn="just">
              <a:buFontTx/>
              <a:buChar char="-"/>
            </a:pPr>
            <a:r>
              <a:rPr lang="it-IT" b="1" dirty="0"/>
              <a:t>classificabili quali spese di rappresentanza</a:t>
            </a:r>
          </a:p>
          <a:p>
            <a:pPr marL="285750" indent="-285750" algn="just">
              <a:buFontTx/>
              <a:buChar char="-"/>
            </a:pPr>
            <a:r>
              <a:rPr lang="it-IT" b="1" dirty="0"/>
              <a:t>di costo unitario non superiore a € 50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rgbClr val="FF0000"/>
                </a:solidFill>
              </a:rPr>
              <a:t>SPESE DI RAPPRESENTANZA </a:t>
            </a:r>
            <a:r>
              <a:rPr lang="it-IT" b="1" dirty="0"/>
              <a:t>(C.M. 34/E del 13/7/2009)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/>
              <a:t>Le spese per </a:t>
            </a:r>
            <a:r>
              <a:rPr lang="it-IT" b="1" dirty="0">
                <a:solidFill>
                  <a:srgbClr val="FF0000"/>
                </a:solidFill>
              </a:rPr>
              <a:t>erogazioni a titolo gratuito di beni e servizi</a:t>
            </a:r>
            <a:r>
              <a:rPr lang="it-IT" b="1" dirty="0"/>
              <a:t>, effettuate con </a:t>
            </a:r>
            <a:r>
              <a:rPr lang="it-IT" b="1" dirty="0">
                <a:solidFill>
                  <a:srgbClr val="FF0000"/>
                </a:solidFill>
              </a:rPr>
              <a:t>finalità promozionali o di pubbliche relazioni </a:t>
            </a:r>
            <a:r>
              <a:rPr lang="it-IT" b="1" dirty="0"/>
              <a:t>e il cui sostenimento risponda a </a:t>
            </a:r>
            <a:r>
              <a:rPr lang="it-IT" b="1" dirty="0">
                <a:solidFill>
                  <a:srgbClr val="FF0000"/>
                </a:solidFill>
              </a:rPr>
              <a:t>criteri di ragionevolezza</a:t>
            </a:r>
            <a:r>
              <a:rPr lang="it-IT" b="1" dirty="0"/>
              <a:t> in funzione dell’obiettivo di generare, anche potenzialmente, benefici economici per l’impresa ovvero sia </a:t>
            </a:r>
            <a:r>
              <a:rPr lang="it-IT" b="1" dirty="0">
                <a:solidFill>
                  <a:srgbClr val="FF0000"/>
                </a:solidFill>
              </a:rPr>
              <a:t>coerente con pratiche commerciali di settore</a:t>
            </a: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5632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NON OGGETTO DELL’ATTIVITA’ CEDUTI GRATUITAMENTE A CLIENTI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IVA  - IMPRESE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COSTO UNITARIO			IVA INDETRAIBILE		Cessione</a:t>
            </a:r>
          </a:p>
          <a:p>
            <a:pPr algn="just"/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SUPERIORE A € 50						IRRILEVANTE</a:t>
            </a:r>
          </a:p>
          <a:p>
            <a:pPr algn="just"/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ai fini IVA</a:t>
            </a:r>
          </a:p>
          <a:p>
            <a:pPr algn="just"/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COSTO UNITARIO						(fuori campo IVA)</a:t>
            </a:r>
          </a:p>
          <a:p>
            <a:pPr algn="just"/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PARI O INFERIORE A		IVA DETRAIBILE</a:t>
            </a:r>
          </a:p>
          <a:p>
            <a:pPr algn="just"/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€ 50</a:t>
            </a:r>
          </a:p>
          <a:p>
            <a:pPr algn="just"/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All’atto della consegna dell’omaggio, ai fini IVA, </a:t>
            </a:r>
            <a:r>
              <a:rPr lang="it-IT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 è richiesta l’emissione di alcun documento fiscale </a:t>
            </a: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(fattura, ricevuta, ecc.), è tuttavia </a:t>
            </a:r>
            <a:r>
              <a:rPr lang="it-IT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opportuno emettere un DDT</a:t>
            </a: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causale omaggio o un documento analogo (buono di consegna) al fine di </a:t>
            </a:r>
            <a:r>
              <a:rPr lang="it-IT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provare l’inerenza </a:t>
            </a: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della spesa con l’attività esercitata e la natura di spesa di rappresentanza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1022C2CA-DB41-2EDA-4461-497632C47A63}"/>
              </a:ext>
            </a:extLst>
          </p:cNvPr>
          <p:cNvSpPr/>
          <p:nvPr/>
        </p:nvSpPr>
        <p:spPr>
          <a:xfrm>
            <a:off x="5724130" y="1772816"/>
            <a:ext cx="576064" cy="2016224"/>
          </a:xfrm>
          <a:prstGeom prst="rightBrace">
            <a:avLst/>
          </a:prstGeom>
          <a:ln>
            <a:solidFill>
              <a:schemeClr val="tx1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C33DE6B4-0174-7591-F267-F40151BF66B3}"/>
              </a:ext>
            </a:extLst>
          </p:cNvPr>
          <p:cNvSpPr/>
          <p:nvPr/>
        </p:nvSpPr>
        <p:spPr>
          <a:xfrm>
            <a:off x="2627784" y="2017037"/>
            <a:ext cx="792088" cy="320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9AAA77A-06C0-06D1-590C-99A6353E5719}"/>
              </a:ext>
            </a:extLst>
          </p:cNvPr>
          <p:cNvSpPr/>
          <p:nvPr/>
        </p:nvSpPr>
        <p:spPr>
          <a:xfrm>
            <a:off x="2603955" y="3083736"/>
            <a:ext cx="792088" cy="320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3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sz="2400" b="1" dirty="0">
              <a:solidFill>
                <a:srgbClr val="FF0000"/>
              </a:solidFill>
            </a:endParaRPr>
          </a:p>
          <a:p>
            <a:pPr algn="just"/>
            <a:endParaRPr lang="it-IT" sz="2400" b="1" dirty="0">
              <a:solidFill>
                <a:srgbClr val="FF0000"/>
              </a:solidFill>
            </a:endParaRPr>
          </a:p>
          <a:p>
            <a:pPr algn="just"/>
            <a:endParaRPr lang="it-IT" sz="2400" b="1" dirty="0">
              <a:solidFill>
                <a:srgbClr val="FF0000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sz="1400" b="1" dirty="0"/>
              <a:t>										</a:t>
            </a:r>
          </a:p>
          <a:p>
            <a:pPr algn="ctr"/>
            <a:endParaRPr lang="it-IT" sz="1400" b="1" dirty="0"/>
          </a:p>
          <a:p>
            <a:pPr algn="ctr"/>
            <a:endParaRPr lang="it-IT" sz="3200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graphicFrame>
        <p:nvGraphicFramePr>
          <p:cNvPr id="3" name="Tabella 5">
            <a:extLst>
              <a:ext uri="{FF2B5EF4-FFF2-40B4-BE49-F238E27FC236}">
                <a16:creationId xmlns:a16="http://schemas.microsoft.com/office/drawing/2014/main" id="{D95C09A0-D8B2-471A-BE2B-C544ECEB0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62759"/>
              </p:ext>
            </p:extLst>
          </p:nvPr>
        </p:nvGraphicFramePr>
        <p:xfrm>
          <a:off x="323528" y="1167873"/>
          <a:ext cx="8519964" cy="41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49">
                  <a:extLst>
                    <a:ext uri="{9D8B030D-6E8A-4147-A177-3AD203B41FA5}">
                      <a16:colId xmlns:a16="http://schemas.microsoft.com/office/drawing/2014/main" val="357303089"/>
                    </a:ext>
                  </a:extLst>
                </a:gridCol>
                <a:gridCol w="6440415">
                  <a:extLst>
                    <a:ext uri="{9D8B030D-6E8A-4147-A177-3AD203B41FA5}">
                      <a16:colId xmlns:a16="http://schemas.microsoft.com/office/drawing/2014/main" val="1308153963"/>
                    </a:ext>
                  </a:extLst>
                </a:gridCol>
              </a:tblGrid>
              <a:tr h="209612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Acquisto confezione di beni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dirty="0"/>
                        <a:t>Se l’omaggio è rappresentato </a:t>
                      </a:r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da più beni </a:t>
                      </a:r>
                      <a:r>
                        <a:rPr lang="it-IT" dirty="0"/>
                        <a:t>costituenti un’unica confezione (ad esempio un cesto regalo) è necessario considerare il costo dell’intera confezione e non quella dei singoli componenti.</a:t>
                      </a:r>
                    </a:p>
                    <a:p>
                      <a:pPr algn="just"/>
                      <a:r>
                        <a:rPr lang="it-IT" dirty="0"/>
                        <a:t>E’ quindi indetraibile l’IVA relativa all’acquisto di un cesto di costo superiore a € 50 ancorché composto da beni di costo unitario inferiore a tale limite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257080"/>
                  </a:ext>
                </a:extLst>
              </a:tr>
              <a:tr h="209612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Acquisto alimenti e bevande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dirty="0"/>
                    </a:p>
                    <a:p>
                      <a:pPr algn="just"/>
                      <a:r>
                        <a:rPr lang="it-IT" dirty="0"/>
                        <a:t>La detrazione dell’IVA è riconosciuta anche quando i beni regalati sono costituiti da alimenti e bevande (spumante, panettone, torrone, ecc.) a condizione che:</a:t>
                      </a:r>
                    </a:p>
                    <a:p>
                      <a:endParaRPr lang="it-IT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il costo unitario sia non superiore a € 50;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la cessione sia spesa di rappresentanza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3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8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NON OGGETTO DELL’ATTIVITA’ CEDUTI GRATUITAMENTE A CLIENTI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IRPEF / IRES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r>
              <a:rPr lang="it-IT" b="1" dirty="0"/>
              <a:t>L’ART. 108, c. 2 del TUIR DISPONE CHE LE SPESE DI RAPPRESENTANZA SONO DEDUCIBILI:</a:t>
            </a:r>
          </a:p>
          <a:p>
            <a:pPr algn="just"/>
            <a:endParaRPr lang="it-IT" b="1" dirty="0"/>
          </a:p>
          <a:p>
            <a:pPr marL="285750" indent="-285750" algn="just">
              <a:buFontTx/>
              <a:buChar char="-"/>
            </a:pPr>
            <a:r>
              <a:rPr lang="it-IT" b="1" dirty="0">
                <a:solidFill>
                  <a:srgbClr val="FF0000"/>
                </a:solidFill>
              </a:rPr>
              <a:t>integralmente</a:t>
            </a:r>
            <a:r>
              <a:rPr lang="it-IT" b="1" dirty="0"/>
              <a:t> nell’anno di sostenimento, se di </a:t>
            </a:r>
            <a:r>
              <a:rPr lang="it-IT" b="1" dirty="0">
                <a:solidFill>
                  <a:srgbClr val="FF0000"/>
                </a:solidFill>
              </a:rPr>
              <a:t>valore unitario non superiore a € 50;</a:t>
            </a:r>
          </a:p>
          <a:p>
            <a:pPr marL="285750" indent="-285750" algn="just">
              <a:buFontTx/>
              <a:buChar char="-"/>
            </a:pPr>
            <a:r>
              <a:rPr lang="it-IT" b="1" dirty="0"/>
              <a:t>se di </a:t>
            </a:r>
            <a:r>
              <a:rPr lang="it-IT" b="1" dirty="0">
                <a:solidFill>
                  <a:srgbClr val="FF0000"/>
                </a:solidFill>
              </a:rPr>
              <a:t>valore unitario pari o superiore a € 50</a:t>
            </a:r>
            <a:r>
              <a:rPr lang="it-IT" b="1" dirty="0"/>
              <a:t>, </a:t>
            </a:r>
            <a:r>
              <a:rPr lang="it-IT" b="1" dirty="0">
                <a:solidFill>
                  <a:srgbClr val="FF0000"/>
                </a:solidFill>
              </a:rPr>
              <a:t>nel limite massimo </a:t>
            </a:r>
            <a:r>
              <a:rPr lang="it-IT" b="1" dirty="0"/>
              <a:t>risultante dall’applicazione della </a:t>
            </a:r>
            <a:r>
              <a:rPr lang="it-IT" b="1" dirty="0">
                <a:solidFill>
                  <a:srgbClr val="FF0000"/>
                </a:solidFill>
              </a:rPr>
              <a:t>percentuale fissata in base all’ammontare dei ricavi e proventi</a:t>
            </a:r>
            <a:r>
              <a:rPr lang="it-IT" b="1" dirty="0"/>
              <a:t> (A1 e A5 di conto economico) secondo la seguente tabella</a:t>
            </a:r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graphicFrame>
        <p:nvGraphicFramePr>
          <p:cNvPr id="3" name="Tabella 5">
            <a:extLst>
              <a:ext uri="{FF2B5EF4-FFF2-40B4-BE49-F238E27FC236}">
                <a16:creationId xmlns:a16="http://schemas.microsoft.com/office/drawing/2014/main" id="{FA648192-68E2-0C7F-7D61-EB0B8EC9A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62743"/>
              </p:ext>
            </p:extLst>
          </p:nvPr>
        </p:nvGraphicFramePr>
        <p:xfrm>
          <a:off x="251520" y="4278315"/>
          <a:ext cx="87129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16912813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763432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Ricavi / Proventi gestione caratteristica (A.1 e A.5 C.E.)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% max deducibile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55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Fino a 10 milioni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38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 10 e fino a 50 milioni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8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Per la parte eccedente 50 milioni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14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8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NON OGGETTO DELL’ATTIVITA’ CEDUTI GRATUITAMENTE A DIPENDENTI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IVA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ctr"/>
            <a:r>
              <a:rPr lang="it-IT" b="1" dirty="0"/>
              <a:t>NON PUO’ ESSERE CONSIDERATO SPESA DI RAPPRESENTANZA</a:t>
            </a:r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r>
              <a:rPr lang="it-IT" b="1" dirty="0"/>
              <a:t>L’IVA RISULTA QUINDI </a:t>
            </a:r>
            <a:r>
              <a:rPr lang="it-IT" b="1" dirty="0">
                <a:solidFill>
                  <a:srgbClr val="FF0000"/>
                </a:solidFill>
              </a:rPr>
              <a:t>INDETRAIBILE PER MANCANZA DI INERENZA </a:t>
            </a:r>
            <a:r>
              <a:rPr lang="it-IT" b="1" dirty="0"/>
              <a:t>CON L’ESERCIZIO DELL’IMPRESA, A PRESCINDERE DALL’AMMONTARE DEL COSTO.</a:t>
            </a:r>
          </a:p>
          <a:p>
            <a:endParaRPr lang="it-IT" b="1" dirty="0"/>
          </a:p>
          <a:p>
            <a:r>
              <a:rPr lang="it-IT" b="1" dirty="0"/>
              <a:t>PER EFFETTO DELL’INDETRAIBILITA’, AI SENSI DELLL’ART. 2,C.2, N. 4, LA </a:t>
            </a:r>
            <a:r>
              <a:rPr lang="it-IT" b="1" dirty="0">
                <a:solidFill>
                  <a:srgbClr val="FF0000"/>
                </a:solidFill>
              </a:rPr>
              <a:t>SUCCESSIVA CESSIONE GRATUITA E’ ESCLUSA DA IVA</a:t>
            </a:r>
            <a:endParaRPr lang="it-IT" b="1" dirty="0"/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22E8E06-3126-EE61-FECE-F0A1C0CB2A6D}"/>
              </a:ext>
            </a:extLst>
          </p:cNvPr>
          <p:cNvSpPr/>
          <p:nvPr/>
        </p:nvSpPr>
        <p:spPr>
          <a:xfrm>
            <a:off x="3959932" y="2492896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2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858035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NON OGGETTO DELL’ATTIVITA’ CEDUTI GRATUITAMENTE A DIPENDENTI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IRPEF / IRES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r>
              <a:rPr lang="it-IT" b="1" dirty="0"/>
              <a:t>DEDUCIBILITA’ DA PARTE DEL DATORE DI LAVORO</a:t>
            </a:r>
          </a:p>
          <a:p>
            <a:endParaRPr lang="it-IT" b="1" dirty="0"/>
          </a:p>
          <a:p>
            <a:pPr marL="285750" indent="-285750">
              <a:buFontTx/>
              <a:buChar char="-"/>
            </a:pPr>
            <a:r>
              <a:rPr lang="it-IT" b="1" dirty="0"/>
              <a:t>Ai sensi dell’art. 95, c. 1, TUIR, sono </a:t>
            </a:r>
            <a:r>
              <a:rPr lang="it-IT" b="1" dirty="0">
                <a:solidFill>
                  <a:srgbClr val="FF0000"/>
                </a:solidFill>
              </a:rPr>
              <a:t>ricomprese fra le spese per prestazioni di lavoro deducibili</a:t>
            </a:r>
            <a:r>
              <a:rPr lang="it-IT" b="1" dirty="0"/>
              <a:t> anche quelle sostenute in denaro/natura a </a:t>
            </a:r>
            <a:r>
              <a:rPr lang="it-IT" b="1" dirty="0">
                <a:solidFill>
                  <a:srgbClr val="FF0000"/>
                </a:solidFill>
              </a:rPr>
              <a:t>titolo di liberalità</a:t>
            </a:r>
            <a:r>
              <a:rPr lang="it-IT" b="1" dirty="0"/>
              <a:t> a favore dei lavoratori</a:t>
            </a:r>
          </a:p>
          <a:p>
            <a:pPr marL="285750" indent="-285750">
              <a:buFontTx/>
              <a:buChar char="-"/>
            </a:pPr>
            <a:endParaRPr lang="it-IT" b="1" dirty="0"/>
          </a:p>
          <a:p>
            <a:r>
              <a:rPr lang="it-IT" b="1" dirty="0"/>
              <a:t>TASSAZIONE IN CAPO AL DIPENDENTE</a:t>
            </a:r>
          </a:p>
          <a:p>
            <a:endParaRPr lang="it-IT" b="1" dirty="0"/>
          </a:p>
          <a:p>
            <a:pPr marL="285750" indent="-285750">
              <a:buFontTx/>
              <a:buChar char="-"/>
            </a:pPr>
            <a:r>
              <a:rPr lang="it-IT" b="1" dirty="0"/>
              <a:t>Ai sensi dell’art. 51, c.3, TUIR, al fine di verificare </a:t>
            </a:r>
            <a:r>
              <a:rPr lang="it-IT" b="1" dirty="0">
                <a:solidFill>
                  <a:srgbClr val="FF0000"/>
                </a:solidFill>
              </a:rPr>
              <a:t>la tassazione in capo al dipendente delle erogazioni liberali </a:t>
            </a:r>
            <a:r>
              <a:rPr lang="it-IT" b="1" dirty="0"/>
              <a:t>concesse è necessario distinguere se effettuate </a:t>
            </a:r>
            <a:r>
              <a:rPr lang="it-IT" b="1" dirty="0">
                <a:solidFill>
                  <a:srgbClr val="FF0000"/>
                </a:solidFill>
              </a:rPr>
              <a:t>in denaro </a:t>
            </a:r>
            <a:r>
              <a:rPr lang="it-IT" b="1" dirty="0"/>
              <a:t>o </a:t>
            </a:r>
            <a:r>
              <a:rPr lang="it-IT" b="1" dirty="0">
                <a:solidFill>
                  <a:srgbClr val="FF0000"/>
                </a:solidFill>
              </a:rPr>
              <a:t>in natura</a:t>
            </a: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b="1" dirty="0"/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75594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43572"/>
                </a:solidFill>
              </a:rPr>
              <a:t>IL TRATTAMENTO FISCALE DEGLI OMAGGI NATALIZI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83252" y="6432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Lecco, 8 novembre 2022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598944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BENI NON OGGETTO DELL’ATTIVITA’ CEDUTI GRATUITAMENTE A DIPENDENTI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b="1" dirty="0">
                <a:solidFill>
                  <a:schemeClr val="accent1"/>
                </a:solidFill>
              </a:rPr>
              <a:t>TRATTAMENTO IRPEF / IRES</a:t>
            </a: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>
              <a:solidFill>
                <a:schemeClr val="accent1"/>
              </a:solidFill>
            </a:endParaRPr>
          </a:p>
          <a:p>
            <a:pPr algn="just"/>
            <a:endParaRPr lang="it-IT" b="1" dirty="0"/>
          </a:p>
          <a:p>
            <a:pPr algn="just"/>
            <a:r>
              <a:rPr lang="it-IT" b="1" dirty="0"/>
              <a:t>Sono erogazioni liberali </a:t>
            </a:r>
            <a:r>
              <a:rPr lang="it-IT" b="1" dirty="0">
                <a:solidFill>
                  <a:srgbClr val="FF0000"/>
                </a:solidFill>
              </a:rPr>
              <a:t>in natura </a:t>
            </a:r>
            <a:r>
              <a:rPr lang="it-IT" b="1" dirty="0"/>
              <a:t>anche le erogazioni di beni, prestazioni, opere e servizi che il datore di lavoro effettua </a:t>
            </a:r>
            <a:r>
              <a:rPr lang="it-IT" b="1" dirty="0">
                <a:solidFill>
                  <a:srgbClr val="FF0000"/>
                </a:solidFill>
              </a:rPr>
              <a:t>mediante documenti di legittimazione, in formato cartaceo o elettronico, riportanti un valore nominale </a:t>
            </a:r>
            <a:r>
              <a:rPr lang="it-IT" b="1" dirty="0"/>
              <a:t>(c.d. «voucher»). C.M. 15/6/2016 N. 28/E</a:t>
            </a:r>
          </a:p>
        </p:txBody>
      </p:sp>
      <p:pic>
        <p:nvPicPr>
          <p:cNvPr id="9" name="Immagine 8" descr="logo qualitas">
            <a:extLst>
              <a:ext uri="{FF2B5EF4-FFF2-40B4-BE49-F238E27FC236}">
                <a16:creationId xmlns:a16="http://schemas.microsoft.com/office/drawing/2014/main" id="{F8A08764-6FAE-40B9-AAAF-1FC0AB0133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32376"/>
            <a:ext cx="1080120" cy="56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378A30-4473-48A5-817C-B6CE5B04D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376"/>
            <a:ext cx="3419872" cy="721287"/>
          </a:xfrm>
          <a:prstGeom prst="rect">
            <a:avLst/>
          </a:prstGeom>
        </p:spPr>
      </p:pic>
      <p:graphicFrame>
        <p:nvGraphicFramePr>
          <p:cNvPr id="3" name="Tabella 7">
            <a:extLst>
              <a:ext uri="{FF2B5EF4-FFF2-40B4-BE49-F238E27FC236}">
                <a16:creationId xmlns:a16="http://schemas.microsoft.com/office/drawing/2014/main" id="{104F8B0C-8A67-AF19-CC8C-423E4571D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154227"/>
              </p:ext>
            </p:extLst>
          </p:nvPr>
        </p:nvGraphicFramePr>
        <p:xfrm>
          <a:off x="251520" y="1780540"/>
          <a:ext cx="8280920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754">
                  <a:extLst>
                    <a:ext uri="{9D8B030D-6E8A-4147-A177-3AD203B41FA5}">
                      <a16:colId xmlns:a16="http://schemas.microsoft.com/office/drawing/2014/main" val="1419244455"/>
                    </a:ext>
                  </a:extLst>
                </a:gridCol>
                <a:gridCol w="5901166">
                  <a:extLst>
                    <a:ext uri="{9D8B030D-6E8A-4147-A177-3AD203B41FA5}">
                      <a16:colId xmlns:a16="http://schemas.microsoft.com/office/drawing/2014/main" val="1836182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Erogazioni liberali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Trattamento fiscale per il solo anno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0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 denaro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Concorrono sempre  prescindere dall’ammontare alla formazione del reddito del dipendente e quindi sono assoggettate a tassazione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3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600" dirty="0"/>
                    </a:p>
                    <a:p>
                      <a:endParaRPr lang="it-IT" sz="1600" dirty="0"/>
                    </a:p>
                    <a:p>
                      <a:r>
                        <a:rPr lang="it-IT" sz="1600" dirty="0"/>
                        <a:t>In natura</a:t>
                      </a:r>
                    </a:p>
                    <a:p>
                      <a:r>
                        <a:rPr lang="it-IT" sz="1600" dirty="0"/>
                        <a:t>(beni o servizi)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Se di importo: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Non superiore a euro 600,00 </a:t>
                      </a:r>
                      <a:r>
                        <a:rPr lang="it-IT" sz="1600" dirty="0"/>
                        <a:t>(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decreto Aiuti bis art. 12, D.L. n. 115/2022) non concorrono alla formazione del reddito;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Superiore a euro 600,00 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concorrono per l’intero ammontare alla formazione del reddito del dipendente, come ribadito anche dalla recente Circolare del 4 novembre 2022 n. 35/E. 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92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12008</TotalTime>
  <Words>2574</Words>
  <Application>Microsoft Office PowerPoint</Application>
  <PresentationFormat>Presentazione su schermo (4:3)</PresentationFormat>
  <Paragraphs>459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Georgia</vt:lpstr>
      <vt:lpstr>Trebuchet MS</vt:lpstr>
      <vt:lpstr>Wingdings</vt:lpstr>
      <vt:lpstr>Elica</vt:lpstr>
      <vt:lpstr>Presentazione standard di PowerPoint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IL TRATTAMENTO FISCALE DEGLI OMAGGI NATALIZI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BONUS EDILIZI ALLE IMPRESE</vt:lpstr>
      <vt:lpstr>BONUS EDILIZI ALLE IMPRESE</vt:lpstr>
      <vt:lpstr>BONUS EDILIZI ALLE IMPRESE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PC91</dc:creator>
  <cp:lastModifiedBy>Massimo Fumagalli</cp:lastModifiedBy>
  <cp:revision>841</cp:revision>
  <cp:lastPrinted>2018-06-01T13:04:22Z</cp:lastPrinted>
  <dcterms:created xsi:type="dcterms:W3CDTF">2015-11-19T10:08:18Z</dcterms:created>
  <dcterms:modified xsi:type="dcterms:W3CDTF">2022-11-07T09:25:04Z</dcterms:modified>
</cp:coreProperties>
</file>